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58"/>
  </p:notesMasterIdLst>
  <p:handoutMasterIdLst>
    <p:handoutMasterId r:id="rId59"/>
  </p:handoutMasterIdLst>
  <p:sldIdLst>
    <p:sldId id="256" r:id="rId2"/>
    <p:sldId id="257" r:id="rId3"/>
    <p:sldId id="258" r:id="rId4"/>
    <p:sldId id="259" r:id="rId5"/>
    <p:sldId id="260" r:id="rId6"/>
    <p:sldId id="347" r:id="rId7"/>
    <p:sldId id="348" r:id="rId8"/>
    <p:sldId id="261" r:id="rId9"/>
    <p:sldId id="352" r:id="rId10"/>
    <p:sldId id="270" r:id="rId11"/>
    <p:sldId id="271" r:id="rId12"/>
    <p:sldId id="354" r:id="rId13"/>
    <p:sldId id="272" r:id="rId14"/>
    <p:sldId id="326" r:id="rId15"/>
    <p:sldId id="327" r:id="rId16"/>
    <p:sldId id="328" r:id="rId17"/>
    <p:sldId id="273" r:id="rId18"/>
    <p:sldId id="358" r:id="rId19"/>
    <p:sldId id="331" r:id="rId20"/>
    <p:sldId id="360" r:id="rId21"/>
    <p:sldId id="359" r:id="rId22"/>
    <p:sldId id="325" r:id="rId23"/>
    <p:sldId id="332" r:id="rId24"/>
    <p:sldId id="342" r:id="rId25"/>
    <p:sldId id="333" r:id="rId26"/>
    <p:sldId id="334" r:id="rId27"/>
    <p:sldId id="336" r:id="rId28"/>
    <p:sldId id="335" r:id="rId29"/>
    <p:sldId id="337" r:id="rId30"/>
    <p:sldId id="338" r:id="rId31"/>
    <p:sldId id="343" r:id="rId32"/>
    <p:sldId id="275" r:id="rId33"/>
    <p:sldId id="308" r:id="rId34"/>
    <p:sldId id="365" r:id="rId35"/>
    <p:sldId id="366" r:id="rId36"/>
    <p:sldId id="302" r:id="rId37"/>
    <p:sldId id="319" r:id="rId38"/>
    <p:sldId id="367" r:id="rId39"/>
    <p:sldId id="303" r:id="rId40"/>
    <p:sldId id="355" r:id="rId41"/>
    <p:sldId id="357" r:id="rId42"/>
    <p:sldId id="329" r:id="rId43"/>
    <p:sldId id="330" r:id="rId44"/>
    <p:sldId id="356" r:id="rId45"/>
    <p:sldId id="361" r:id="rId46"/>
    <p:sldId id="316" r:id="rId47"/>
    <p:sldId id="349" r:id="rId48"/>
    <p:sldId id="350" r:id="rId49"/>
    <p:sldId id="323" r:id="rId50"/>
    <p:sldId id="363" r:id="rId51"/>
    <p:sldId id="364" r:id="rId52"/>
    <p:sldId id="281" r:id="rId53"/>
    <p:sldId id="317" r:id="rId54"/>
    <p:sldId id="345" r:id="rId55"/>
    <p:sldId id="346" r:id="rId56"/>
    <p:sldId id="315" r:id="rId57"/>
  </p:sldIdLst>
  <p:sldSz cx="9144000" cy="6858000" type="screen4x3"/>
  <p:notesSz cx="9296400" cy="7010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00"/>
    <a:srgbClr val="004700"/>
    <a:srgbClr val="9A00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9E347733-5543-4078-AF41-C6F894571717}"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3" autoAdjust="0"/>
    <p:restoredTop sz="86244" autoAdjust="0"/>
  </p:normalViewPr>
  <p:slideViewPr>
    <p:cSldViewPr snapToGrid="0" snapToObjects="1">
      <p:cViewPr varScale="1">
        <p:scale>
          <a:sx n="65" d="100"/>
          <a:sy n="65" d="100"/>
        </p:scale>
        <p:origin x="1148" y="4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74" d="100"/>
          <a:sy n="74" d="100"/>
        </p:scale>
        <p:origin x="144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640B1DF5-81EE-45F8-8828-A5A97E5F44AC}" type="datetimeFigureOut">
              <a:rPr lang="en-US" smtClean="0"/>
              <a:t>5/10/2019 Friday</a:t>
            </a:fld>
            <a:endParaRPr lang="en-US"/>
          </a:p>
        </p:txBody>
      </p:sp>
      <p:sp>
        <p:nvSpPr>
          <p:cNvPr id="4" name="页脚占位符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B02CB5D6-90CE-459B-AC70-1003D4CF83DB}" type="slidenum">
              <a:rPr lang="en-US" smtClean="0"/>
              <a:t>‹#›</a:t>
            </a:fld>
            <a:endParaRPr lang="en-US"/>
          </a:p>
        </p:txBody>
      </p:sp>
    </p:spTree>
    <p:extLst>
      <p:ext uri="{BB962C8B-B14F-4D97-AF65-F5344CB8AC3E}">
        <p14:creationId xmlns:p14="http://schemas.microsoft.com/office/powerpoint/2010/main" val="3466261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4027487" cy="34925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5265736" y="0"/>
            <a:ext cx="4029074" cy="34925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30275" y="3330575"/>
            <a:ext cx="7435850" cy="315277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6657975"/>
            <a:ext cx="4027487" cy="3508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5528192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87" name="Shape 87"/>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88" name="Shape 88"/>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
        <p:nvSpPr>
          <p:cNvPr id="89" name="Shape 89"/>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 name="Shape 90"/>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dirty="0" smtClean="0"/>
              <a:t>Good</a:t>
            </a:r>
            <a:r>
              <a:rPr lang="en-US" baseline="0" dirty="0" smtClean="0"/>
              <a:t> morning, distinguished professors, thank you for attending my qualification exam. I’m Sheng Guan. </a:t>
            </a: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baseline="0" dirty="0" smtClean="0"/>
              <a:t>My topic is about community detection in attributed graph.</a:t>
            </a:r>
            <a:endParaRPr lang="en-US" dirty="0" smtClean="0"/>
          </a:p>
          <a:p>
            <a:pPr marL="0" lvl="0" indent="0" algn="l">
              <a:spcBef>
                <a:spcPts val="0"/>
              </a:spcBef>
              <a:buSzPct val="25000"/>
              <a:buNone/>
            </a:pPr>
            <a:endParaRPr dirty="0"/>
          </a:p>
        </p:txBody>
      </p:sp>
    </p:spTree>
    <p:extLst>
      <p:ext uri="{BB962C8B-B14F-4D97-AF65-F5344CB8AC3E}">
        <p14:creationId xmlns:p14="http://schemas.microsoft.com/office/powerpoint/2010/main" val="287427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mn-lt"/>
                <a:cs typeface="Arial"/>
                <a:sym typeface="Arial"/>
              </a:rPr>
              <a:t>Before we jump into the details of the methodology, we first give a problem definition about community detection in Attributed Graph.</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mn-lt"/>
                <a:cs typeface="Arial"/>
                <a:sym typeface="Arial"/>
              </a:rPr>
              <a:t>F: community memberships that indicates the probability of a node belongs to certain communities. </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mn-lt"/>
              <a:cs typeface="Arial"/>
              <a:sym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mn-lt"/>
                <a:cs typeface="Arial"/>
                <a:sym typeface="Arial"/>
              </a:rPr>
              <a:t>The attributed community detection problem is to partition the vertex set V into C subsets, P= {P1, P2 , …, PC}</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mn-lt"/>
              <a:cs typeface="Arial"/>
              <a:sym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mn-lt"/>
                <a:cs typeface="Arial"/>
                <a:sym typeface="Arial"/>
              </a:rPr>
              <a:t>Vertices within the same community are densely connected, while the vertices in different communities are sparsely connected</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000000"/>
              </a:solidFill>
              <a:effectLst/>
              <a:uLnTx/>
              <a:uFillTx/>
              <a:latin typeface="+mn-lt"/>
              <a:cs typeface="Arial"/>
              <a:sym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mn-lt"/>
                <a:cs typeface="Arial"/>
                <a:sym typeface="Arial"/>
              </a:rPr>
              <a:t>Vertices in the same community are expected to have similar/homogeneous attributes</a:t>
            </a:r>
          </a:p>
          <a:p>
            <a:pPr lvl="0">
              <a:spcBef>
                <a:spcPts val="0"/>
              </a:spcBef>
              <a:buNone/>
            </a:pPr>
            <a:endParaRPr dirty="0"/>
          </a:p>
        </p:txBody>
      </p:sp>
      <p:sp>
        <p:nvSpPr>
          <p:cNvPr id="1014" name="Shape 101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737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Shape 1020"/>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In this</a:t>
            </a:r>
            <a:r>
              <a:rPr lang="en-US" baseline="0" dirty="0" smtClean="0"/>
              <a:t> paper, the key idea is to model the interaction between the graph structure and node attributes. To model the interaction, they use a latent variable called community membership.</a:t>
            </a:r>
          </a:p>
          <a:p>
            <a:pPr lvl="0">
              <a:spcBef>
                <a:spcPts val="0"/>
              </a:spcBef>
              <a:buNone/>
            </a:pPr>
            <a:r>
              <a:rPr lang="en-US" baseline="0" dirty="0" smtClean="0"/>
              <a:t>The authors leverage the idea that we talked before. The community membership can generate attribute values and graph link probability at the same time.</a:t>
            </a:r>
          </a:p>
          <a:p>
            <a:pPr lvl="0">
              <a:spcBef>
                <a:spcPts val="0"/>
              </a:spcBef>
              <a:buNone/>
            </a:pPr>
            <a:r>
              <a:rPr lang="en-US" baseline="0" dirty="0" smtClean="0"/>
              <a:t>For example, if you and me are friends and we are in the same community, which means we share the common hobbies like hiking and we are connected by an edge to indicate the friendship. At the same time, if we are connected with an edge and share the common attribute, like hiking. We will be expected in the same community. </a:t>
            </a:r>
            <a:endParaRPr dirty="0"/>
          </a:p>
        </p:txBody>
      </p:sp>
      <p:sp>
        <p:nvSpPr>
          <p:cNvPr id="1021" name="Shape 1021"/>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76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sz="1600" i="1" dirty="0" err="1" smtClean="0">
                <a:solidFill>
                  <a:srgbClr val="000000"/>
                </a:solidFill>
              </a:rPr>
              <a:t>Fuc</a:t>
            </a:r>
            <a:r>
              <a:rPr lang="en-US" sz="1600" i="1" dirty="0" smtClean="0">
                <a:solidFill>
                  <a:srgbClr val="000000"/>
                </a:solidFill>
              </a:rPr>
              <a:t> =[0,+∞), </a:t>
            </a:r>
            <a:r>
              <a:rPr lang="en-US" sz="1600" i="1" dirty="0" err="1" smtClean="0">
                <a:solidFill>
                  <a:srgbClr val="000000"/>
                </a:solidFill>
              </a:rPr>
              <a:t>Fuc</a:t>
            </a:r>
            <a:r>
              <a:rPr lang="en-US" sz="1600" i="1" dirty="0" smtClean="0">
                <a:solidFill>
                  <a:srgbClr val="000000"/>
                </a:solidFill>
              </a:rPr>
              <a:t>= 0 means node u does not belong to community c</a:t>
            </a:r>
          </a:p>
          <a:p>
            <a:pPr marL="0" lvl="0" indent="0" algn="l">
              <a:spcBef>
                <a:spcPts val="0"/>
              </a:spcBef>
              <a:buSzPct val="25000"/>
              <a:buNone/>
            </a:pPr>
            <a:r>
              <a:rPr lang="en-US" sz="1600" i="1" dirty="0" smtClean="0">
                <a:solidFill>
                  <a:srgbClr val="000000"/>
                </a:solidFill>
              </a:rPr>
              <a:t>The value of </a:t>
            </a:r>
            <a:r>
              <a:rPr lang="en-US" sz="1600" i="1" dirty="0" err="1" smtClean="0">
                <a:solidFill>
                  <a:srgbClr val="000000"/>
                </a:solidFill>
              </a:rPr>
              <a:t>FuA</a:t>
            </a:r>
            <a:r>
              <a:rPr lang="en-US" sz="1600" i="1" dirty="0" smtClean="0">
                <a:solidFill>
                  <a:srgbClr val="000000"/>
                </a:solidFill>
              </a:rPr>
              <a:t> indicates the closeness</a:t>
            </a:r>
            <a:r>
              <a:rPr lang="en-US" sz="1600" i="1" baseline="0" dirty="0" smtClean="0">
                <a:solidFill>
                  <a:srgbClr val="000000"/>
                </a:solidFill>
              </a:rPr>
              <a:t> of a node u belongs to a community A. </a:t>
            </a:r>
          </a:p>
          <a:p>
            <a:pPr marL="0" lvl="0" indent="0" algn="l">
              <a:spcBef>
                <a:spcPts val="0"/>
              </a:spcBef>
              <a:buSzPct val="25000"/>
              <a:buNone/>
            </a:pPr>
            <a:endParaRPr lang="en-US" sz="1600" i="1" baseline="0" dirty="0" smtClean="0">
              <a:solidFill>
                <a:srgbClr val="000000"/>
              </a:solidFill>
            </a:endParaRPr>
          </a:p>
          <a:p>
            <a:pPr marL="0" lvl="0" indent="0" algn="l">
              <a:spcBef>
                <a:spcPts val="0"/>
              </a:spcBef>
              <a:buSzPct val="25000"/>
              <a:buNone/>
            </a:pPr>
            <a:r>
              <a:rPr lang="en-US" sz="1600" i="1" baseline="0" dirty="0" smtClean="0">
                <a:solidFill>
                  <a:srgbClr val="000000"/>
                </a:solidFill>
              </a:rPr>
              <a:t>Then, after we build the bipartite graph B, we try to use B to generate the real-world attributed graph</a:t>
            </a:r>
            <a:endParaRPr lang="en-US" sz="1600" i="1" dirty="0" smtClean="0">
              <a:solidFill>
                <a:srgbClr val="000000"/>
              </a:solidFill>
            </a:endParaRPr>
          </a:p>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12</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90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sz="1600" i="1" baseline="0" dirty="0" smtClean="0">
                <a:solidFill>
                  <a:srgbClr val="000000"/>
                </a:solidFill>
              </a:rPr>
              <a:t>Now we only have community affiliation weight </a:t>
            </a:r>
            <a:r>
              <a:rPr lang="en-US" sz="1600" i="1" dirty="0" err="1" smtClean="0">
                <a:solidFill>
                  <a:srgbClr val="000000"/>
                </a:solidFill>
              </a:rPr>
              <a:t>Fuc</a:t>
            </a:r>
            <a:r>
              <a:rPr lang="en-US" sz="1600" i="1" baseline="0" dirty="0" smtClean="0">
                <a:solidFill>
                  <a:srgbClr val="000000"/>
                </a:solidFill>
              </a:rPr>
              <a:t>. How should we design a likelihood function that is based on this affiliation weight to represent an edge probability in the graph G would become a question.</a:t>
            </a:r>
          </a:p>
          <a:p>
            <a:pPr marL="0" lvl="0" indent="0" algn="l">
              <a:spcBef>
                <a:spcPts val="0"/>
              </a:spcBef>
              <a:buSzPct val="25000"/>
              <a:buNone/>
            </a:pPr>
            <a:endParaRPr lang="en-US" sz="1600" i="1" baseline="0" dirty="0" smtClean="0">
              <a:solidFill>
                <a:srgbClr val="000000"/>
              </a:solidFill>
            </a:endParaRPr>
          </a:p>
          <a:p>
            <a:pPr marL="0" lvl="0" indent="0" algn="l">
              <a:spcBef>
                <a:spcPts val="0"/>
              </a:spcBef>
              <a:buSzPct val="25000"/>
              <a:buNone/>
            </a:pPr>
            <a:r>
              <a:rPr lang="en-US" sz="1600" i="1" baseline="0" dirty="0" smtClean="0">
                <a:solidFill>
                  <a:srgbClr val="000000"/>
                </a:solidFill>
              </a:rPr>
              <a:t>The authors define the edge probability like the </a:t>
            </a: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13</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5634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sz="1600" i="1" dirty="0" smtClean="0">
                <a:solidFill>
                  <a:srgbClr val="000000"/>
                </a:solidFill>
              </a:rPr>
              <a:t>The reason to define edge probability like this：</a:t>
            </a:r>
          </a:p>
          <a:p>
            <a:pPr marL="0" lvl="0" indent="0" algn="l">
              <a:spcBef>
                <a:spcPts val="0"/>
              </a:spcBef>
              <a:buSzPct val="25000"/>
              <a:buNone/>
            </a:pPr>
            <a:r>
              <a:rPr lang="en-US" sz="1600" i="1" dirty="0" smtClean="0">
                <a:solidFill>
                  <a:srgbClr val="000000"/>
                </a:solidFill>
              </a:rPr>
              <a:t>Defined like this, the more communities a pair of nodes shares, the more likely they are connected in the network </a:t>
            </a:r>
          </a:p>
          <a:p>
            <a:pPr marL="0" lvl="0" indent="0" algn="l">
              <a:spcBef>
                <a:spcPts val="0"/>
              </a:spcBef>
              <a:buSzPct val="25000"/>
              <a:buNone/>
            </a:pPr>
            <a:r>
              <a:rPr lang="en-US" sz="1600" i="1" dirty="0" smtClean="0">
                <a:solidFill>
                  <a:srgbClr val="000000"/>
                </a:solidFill>
              </a:rPr>
              <a:t>In the</a:t>
            </a:r>
            <a:r>
              <a:rPr lang="en-US" sz="1600" i="1" baseline="0" dirty="0" smtClean="0">
                <a:solidFill>
                  <a:srgbClr val="000000"/>
                </a:solidFill>
              </a:rPr>
              <a:t> real-world, assume you and I are very active in the social network, and we join in the same set of communities. Then we are more likely connected in the social network, that there is an edge between us. </a:t>
            </a:r>
          </a:p>
          <a:p>
            <a:pPr marL="0" lvl="0" indent="0" algn="l">
              <a:spcBef>
                <a:spcPts val="0"/>
              </a:spcBef>
              <a:buSzPct val="25000"/>
              <a:buNone/>
            </a:pPr>
            <a:endParaRPr lang="en-US" sz="1600" i="1" baseline="0" dirty="0" smtClean="0">
              <a:solidFill>
                <a:srgbClr val="000000"/>
              </a:solidFill>
            </a:endParaRPr>
          </a:p>
          <a:p>
            <a:pPr marL="0" lvl="0" indent="0" algn="l">
              <a:spcBef>
                <a:spcPts val="0"/>
              </a:spcBef>
              <a:buSzPct val="25000"/>
              <a:buNone/>
            </a:pPr>
            <a:r>
              <a:rPr lang="en-US" sz="1600" i="1" baseline="0" dirty="0" smtClean="0">
                <a:solidFill>
                  <a:srgbClr val="000000"/>
                </a:solidFill>
              </a:rPr>
              <a:t>It looks like the figure that people in the overlapping region will be connected in a denser way compared to two persons belonging to  different communities.</a:t>
            </a: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14</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36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Similarly, based on node’s community memberships, predict the value of each of the node’s attribute values.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Group memberships F</a:t>
            </a:r>
            <a:r>
              <a:rPr kumimoji="0" lang="en-US" sz="1400" b="0" i="0" u="none" strike="noStrike" kern="0" cap="none" spc="0" normalizeH="0" baseline="0" noProof="0" dirty="0" smtClean="0">
                <a:ln>
                  <a:noFill/>
                </a:ln>
                <a:solidFill>
                  <a:srgbClr val="000000"/>
                </a:solidFill>
                <a:effectLst/>
                <a:uLnTx/>
                <a:uFillTx/>
                <a:latin typeface="+mn-lt"/>
                <a:cs typeface="Arial"/>
                <a:sym typeface="Arial"/>
              </a:rPr>
              <a:t>u1</a:t>
            </a:r>
            <a:r>
              <a:rPr kumimoji="0" lang="en-US" sz="2400" b="0" i="0" u="none" strike="noStrike" kern="0" cap="none" spc="0" normalizeH="0" baseline="0" noProof="0" dirty="0" smtClean="0">
                <a:ln>
                  <a:noFill/>
                </a:ln>
                <a:solidFill>
                  <a:srgbClr val="000000"/>
                </a:solidFill>
                <a:effectLst/>
                <a:uLnTx/>
                <a:uFillTx/>
                <a:latin typeface="+mn-lt"/>
                <a:cs typeface="Arial"/>
                <a:sym typeface="Arial"/>
              </a:rPr>
              <a:t>, …, </a:t>
            </a:r>
            <a:r>
              <a:rPr kumimoji="0" lang="en-US" sz="2400" b="0" i="0" u="none" strike="noStrike" kern="0" cap="none" spc="0" normalizeH="0" baseline="0" noProof="0" dirty="0" err="1" smtClean="0">
                <a:ln>
                  <a:noFill/>
                </a:ln>
                <a:solidFill>
                  <a:srgbClr val="000000"/>
                </a:solidFill>
                <a:effectLst/>
                <a:uLnTx/>
                <a:uFillTx/>
                <a:latin typeface="+mn-lt"/>
                <a:cs typeface="Arial"/>
                <a:sym typeface="Arial"/>
              </a:rPr>
              <a:t>F</a:t>
            </a:r>
            <a:r>
              <a:rPr kumimoji="0" lang="en-US" sz="1400" b="0" i="0" u="none" strike="noStrike" kern="0" cap="none" spc="0" normalizeH="0" baseline="0" noProof="0" dirty="0" err="1" smtClean="0">
                <a:ln>
                  <a:noFill/>
                </a:ln>
                <a:solidFill>
                  <a:srgbClr val="000000"/>
                </a:solidFill>
                <a:effectLst/>
                <a:uLnTx/>
                <a:uFillTx/>
                <a:latin typeface="+mn-lt"/>
                <a:cs typeface="Arial"/>
                <a:sym typeface="Arial"/>
              </a:rPr>
              <a:t>uC</a:t>
            </a:r>
            <a:r>
              <a:rPr kumimoji="0" lang="en-US" sz="1400" b="0" i="0" u="none" strike="noStrike" kern="0" cap="none" spc="0" normalizeH="0" baseline="0" noProof="0" dirty="0" smtClean="0">
                <a:ln>
                  <a:noFill/>
                </a:ln>
                <a:solidFill>
                  <a:srgbClr val="000000"/>
                </a:solidFill>
                <a:effectLst/>
                <a:uLnTx/>
                <a:uFillTx/>
                <a:latin typeface="+mn-lt"/>
                <a:cs typeface="Arial"/>
                <a:sym typeface="Arial"/>
              </a:rPr>
              <a:t> </a:t>
            </a:r>
            <a:r>
              <a:rPr kumimoji="0" lang="en-US" sz="2400" b="0" i="0" u="none" strike="noStrike" kern="0" cap="none" spc="0" normalizeH="0" baseline="0" noProof="0" dirty="0" smtClean="0">
                <a:ln>
                  <a:noFill/>
                </a:ln>
                <a:solidFill>
                  <a:srgbClr val="000000"/>
                </a:solidFill>
                <a:effectLst/>
                <a:uLnTx/>
                <a:uFillTx/>
                <a:latin typeface="+mn-lt"/>
                <a:cs typeface="Arial"/>
                <a:sym typeface="Arial"/>
              </a:rPr>
              <a:t>and feed them into a logistic model with weight factor </a:t>
            </a:r>
            <a:r>
              <a:rPr kumimoji="0" lang="en-US" sz="2400" b="0" i="0" u="none" strike="noStrike" kern="0" cap="none" spc="0" normalizeH="0" baseline="0" noProof="0" dirty="0" err="1" smtClean="0">
                <a:ln>
                  <a:noFill/>
                </a:ln>
                <a:solidFill>
                  <a:srgbClr val="000000"/>
                </a:solidFill>
                <a:effectLst/>
                <a:uLnTx/>
                <a:uFillTx/>
                <a:latin typeface="+mn-lt"/>
                <a:cs typeface="Arial"/>
                <a:sym typeface="Arial"/>
              </a:rPr>
              <a:t>W</a:t>
            </a:r>
            <a:r>
              <a:rPr kumimoji="0" lang="en-US" sz="1400" b="0" i="0" u="none" strike="noStrike" kern="0" cap="none" spc="0" normalizeH="0" baseline="0" noProof="0" dirty="0" err="1" smtClean="0">
                <a:ln>
                  <a:noFill/>
                </a:ln>
                <a:solidFill>
                  <a:srgbClr val="000000"/>
                </a:solidFill>
                <a:effectLst/>
                <a:uLnTx/>
                <a:uFillTx/>
                <a:latin typeface="+mn-lt"/>
                <a:cs typeface="Arial"/>
                <a:sym typeface="Arial"/>
              </a:rPr>
              <a:t>kc</a:t>
            </a:r>
            <a:r>
              <a:rPr kumimoji="0" lang="en-US" sz="1400" b="0" i="0" u="none" strike="noStrike" kern="0" cap="none" spc="0" normalizeH="0" baseline="0" noProof="0" dirty="0" smtClean="0">
                <a:ln>
                  <a:noFill/>
                </a:ln>
                <a:solidFill>
                  <a:srgbClr val="000000"/>
                </a:solidFill>
                <a:effectLst/>
                <a:uLnTx/>
                <a:uFillTx/>
                <a:latin typeface="+mn-lt"/>
                <a:cs typeface="Arial"/>
                <a:sym typeface="Arial"/>
              </a:rPr>
              <a:t> </a:t>
            </a:r>
            <a:r>
              <a:rPr kumimoji="0" lang="en-US" sz="2400" b="0" i="0" u="none" strike="noStrike" kern="0" cap="none" spc="0" normalizeH="0" baseline="0" noProof="0" dirty="0" smtClean="0">
                <a:ln>
                  <a:noFill/>
                </a:ln>
                <a:solidFill>
                  <a:srgbClr val="000000"/>
                </a:solidFill>
                <a:effectLst/>
                <a:uLnTx/>
                <a:uFillTx/>
                <a:latin typeface="+mn-lt"/>
                <a:cs typeface="Arial"/>
                <a:sym typeface="Arial"/>
              </a:rPr>
              <a:t>for each attribute k and community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Then the logistic model will calculate the probability that the attribute k for node u equals to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Here, the authors have a strong assumption that the attribute value are binary attributes. Hence, for each node u at attribute k, they can comply with Bernoulli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Until now, we finish the task about how to model the attributed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15</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00024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sz="1600" i="1" dirty="0" smtClean="0">
                <a:solidFill>
                  <a:srgbClr val="000000"/>
                </a:solidFill>
              </a:rPr>
              <a:t>Then we can use gradient</a:t>
            </a:r>
            <a:r>
              <a:rPr lang="en-US" sz="1600" i="1" baseline="0" dirty="0" smtClean="0">
                <a:solidFill>
                  <a:srgbClr val="000000"/>
                </a:solidFill>
              </a:rPr>
              <a:t> ascent approach to update the latent variables F and W.</a:t>
            </a: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16</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8881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Derivation </a:t>
            </a:r>
          </a:p>
          <a:p>
            <a:pPr lvl="0">
              <a:spcBef>
                <a:spcPts val="0"/>
              </a:spcBef>
              <a:buNone/>
            </a:pPr>
            <a:r>
              <a:rPr lang="en-US" dirty="0" smtClean="0"/>
              <a:t>Then, here we finish the latent variable learning. The remaining problem becomes how</a:t>
            </a:r>
            <a:r>
              <a:rPr lang="en-US" baseline="0" dirty="0" smtClean="0"/>
              <a:t> to assign a node’s community based on the affinity weight learned by this bipartite graph. </a:t>
            </a: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60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223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5 datasets</a:t>
            </a:r>
            <a:r>
              <a:rPr lang="en-US" baseline="0" dirty="0" smtClean="0"/>
              <a:t> Facebook. Google+, Twitter, Philosophers, Flickr.</a:t>
            </a:r>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13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97" name="Shape 97"/>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98" name="Shape 98"/>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lang="en-US" sz="1200" b="0" i="0" u="none" strike="noStrike" cap="none">
              <a:solidFill>
                <a:srgbClr val="000000"/>
              </a:solidFill>
              <a:latin typeface="Arial"/>
              <a:ea typeface="Arial"/>
              <a:cs typeface="Arial"/>
              <a:sym typeface="Arial"/>
            </a:endParaRPr>
          </a:p>
        </p:txBody>
      </p:sp>
      <p:sp>
        <p:nvSpPr>
          <p:cNvPr id="99" name="Shape 99"/>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dirty="0" smtClean="0"/>
              <a:t>The</a:t>
            </a:r>
            <a:r>
              <a:rPr lang="en-US" baseline="0" dirty="0" smtClean="0"/>
              <a:t> whole presentation consist of 5 parts. The first part I will give a brief background introduction. </a:t>
            </a:r>
            <a:endParaRPr dirty="0"/>
          </a:p>
        </p:txBody>
      </p:sp>
    </p:spTree>
    <p:extLst>
      <p:ext uri="{BB962C8B-B14F-4D97-AF65-F5344CB8AC3E}">
        <p14:creationId xmlns:p14="http://schemas.microsoft.com/office/powerpoint/2010/main" val="377801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𝐶</m:t>
                        </m:r>
                      </m:e>
                      <m:sup>
                        <m: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oMath>
                </a14:m>
                <a:r>
                  <a:rPr kumimoji="0" lang="en-US" altLang="zh-CN" sz="2400" b="0" i="0" u="none" strike="noStrike" kern="0" cap="none" spc="0" normalizeH="0" baseline="0" noProof="0" dirty="0" smtClean="0">
                    <a:ln>
                      <a:noFill/>
                    </a:ln>
                    <a:solidFill>
                      <a:srgbClr val="000000"/>
                    </a:solidFill>
                    <a:effectLst/>
                    <a:uLnTx/>
                    <a:uFillTx/>
                    <a:latin typeface="+mn-lt"/>
                    <a:cs typeface="Arial"/>
                    <a:sym typeface="Arial"/>
                  </a:rPr>
                  <a:t> ground-truth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mn-lt"/>
                    <a:cs typeface="Arial"/>
                    <a:sym typeface="Arial"/>
                  </a:rPr>
                  <a:t>\delta(C*,C) needs a score between 0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mn-lt"/>
                  <a:cs typeface="Arial"/>
                  <a:sym typeface="Arial"/>
                </a:endParaRPr>
              </a:p>
              <a:p>
                <a:pPr lvl="0">
                  <a:spcBef>
                    <a:spcPts val="0"/>
                  </a:spcBef>
                  <a:buNone/>
                </a:pPr>
                <a:endParaRPr dirty="0"/>
              </a:p>
            </p:txBody>
          </p:sp>
        </mc:Choice>
        <mc:Fallback xmlns="">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Cambria Math" panose="02040503050406030204" pitchFamily="18" charset="0"/>
                    <a:sym typeface="Arial"/>
                  </a:rPr>
                  <a:t>𝐶^∗</a:t>
                </a:r>
                <a:r>
                  <a:rPr kumimoji="0" lang="en-US" altLang="zh-CN" sz="2400" b="0" i="0" u="none" strike="noStrike" kern="0" cap="none" spc="0" normalizeH="0" baseline="0" noProof="0" dirty="0" smtClean="0">
                    <a:ln>
                      <a:noFill/>
                    </a:ln>
                    <a:solidFill>
                      <a:srgbClr val="000000"/>
                    </a:solidFill>
                    <a:effectLst/>
                    <a:uLnTx/>
                    <a:uFillTx/>
                    <a:latin typeface="+mn-lt"/>
                    <a:cs typeface="Arial"/>
                    <a:sym typeface="Arial"/>
                  </a:rPr>
                  <a:t> ground-truth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mn-lt"/>
                    <a:cs typeface="Arial"/>
                    <a:sym typeface="Arial"/>
                  </a:rPr>
                  <a:t>\delta(C*,C) needs a score between 0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mn-lt"/>
                  <a:cs typeface="Arial"/>
                  <a:sym typeface="Arial"/>
                </a:endParaRPr>
              </a:p>
              <a:p>
                <a:pPr lvl="0">
                  <a:spcBef>
                    <a:spcPts val="0"/>
                  </a:spcBef>
                  <a:buNone/>
                </a:pPr>
                <a:endParaRPr dirty="0"/>
              </a:p>
            </p:txBody>
          </p:sp>
        </mc:Fallback>
      </mc:AlternateContent>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95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5 datasets</a:t>
            </a:r>
            <a:r>
              <a:rPr lang="en-US" baseline="0" dirty="0" smtClean="0"/>
              <a:t> Facebook. Google+, Twitter, Philosophers, Flickr.</a:t>
            </a:r>
          </a:p>
          <a:p>
            <a:pPr lvl="0">
              <a:spcBef>
                <a:spcPts val="0"/>
              </a:spcBef>
              <a:buNone/>
            </a:pPr>
            <a:endParaRPr lang="en-US" baseline="0" dirty="0" smtClean="0"/>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962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arenBoth"/>
              <a:tabLst/>
              <a:defRPr/>
            </a:pPr>
            <a:r>
              <a:rPr kumimoji="0" lang="en-US" sz="2400" b="0" i="0" u="none" strike="noStrike" kern="0" cap="none" spc="0" normalizeH="0" baseline="0" noProof="0" dirty="0" smtClean="0">
                <a:ln>
                  <a:noFill/>
                </a:ln>
                <a:solidFill>
                  <a:srgbClr val="000000"/>
                </a:solidFill>
                <a:effectLst/>
                <a:uLnTx/>
                <a:uFillTx/>
                <a:latin typeface="+mn-lt"/>
                <a:cs typeface="Arial"/>
                <a:sym typeface="Arial"/>
              </a:rPr>
              <a:t>Each membership </a:t>
            </a:r>
            <a:r>
              <a:rPr kumimoji="0" lang="en-US" sz="2400" b="0" i="0" u="none" strike="noStrike" kern="0" cap="none" spc="0" normalizeH="0" baseline="0" noProof="0" dirty="0" err="1" smtClean="0">
                <a:ln>
                  <a:noFill/>
                </a:ln>
                <a:solidFill>
                  <a:srgbClr val="000000"/>
                </a:solidFill>
                <a:effectLst/>
                <a:uLnTx/>
                <a:uFillTx/>
                <a:latin typeface="+mn-lt"/>
                <a:cs typeface="Arial"/>
                <a:sym typeface="Arial"/>
              </a:rPr>
              <a:t>F</a:t>
            </a:r>
            <a:r>
              <a:rPr kumimoji="0" lang="en-US" sz="1400" b="0" i="0" u="none" strike="noStrike" kern="0" cap="none" spc="0" normalizeH="0" baseline="0" noProof="0" dirty="0" err="1" smtClean="0">
                <a:ln>
                  <a:noFill/>
                </a:ln>
                <a:solidFill>
                  <a:srgbClr val="000000"/>
                </a:solidFill>
                <a:effectLst/>
                <a:uLnTx/>
                <a:uFillTx/>
                <a:latin typeface="+mn-lt"/>
                <a:cs typeface="Arial"/>
                <a:sym typeface="Arial"/>
              </a:rPr>
              <a:t>uc</a:t>
            </a:r>
            <a:r>
              <a:rPr kumimoji="0" lang="en-US" sz="1400" b="0" i="0" u="none" strike="noStrike" kern="0" cap="none" spc="0" normalizeH="0" baseline="0" noProof="0" dirty="0" smtClean="0">
                <a:ln>
                  <a:noFill/>
                </a:ln>
                <a:solidFill>
                  <a:srgbClr val="000000"/>
                </a:solidFill>
                <a:effectLst/>
                <a:uLnTx/>
                <a:uFillTx/>
                <a:latin typeface="+mn-lt"/>
                <a:cs typeface="Arial"/>
                <a:sym typeface="Arial"/>
              </a:rPr>
              <a:t> </a:t>
            </a:r>
            <a:r>
              <a:rPr kumimoji="0" lang="en-US" sz="2400" b="0" i="0" u="none" strike="noStrike" kern="0" cap="none" spc="0" normalizeH="0" baseline="0" noProof="0" dirty="0" smtClean="0">
                <a:ln>
                  <a:noFill/>
                </a:ln>
                <a:solidFill>
                  <a:srgbClr val="000000"/>
                </a:solidFill>
                <a:effectLst/>
                <a:uLnTx/>
                <a:uFillTx/>
                <a:latin typeface="+mn-lt"/>
                <a:cs typeface="Arial"/>
                <a:sym typeface="Arial"/>
              </a:rPr>
              <a:t> of a node u is regarded as an independent variable to allow a node to belong to multiple communities simultaneously.</a:t>
            </a:r>
          </a:p>
          <a:p>
            <a:pPr marL="457200" marR="0" lvl="0" indent="-457200" algn="l" defTabSz="914400" rtl="0" eaLnBrk="1" fontAlgn="auto" latinLnBrk="0" hangingPunct="1">
              <a:lnSpc>
                <a:spcPct val="100000"/>
              </a:lnSpc>
              <a:spcBef>
                <a:spcPts val="0"/>
              </a:spcBef>
              <a:spcAft>
                <a:spcPts val="0"/>
              </a:spcAft>
              <a:buClrTx/>
              <a:buSzTx/>
              <a:buFontTx/>
              <a:buAutoNum type="arabicParenBoth"/>
              <a:tabLst/>
              <a:defRPr/>
            </a:pPr>
            <a:r>
              <a:rPr lang="en-US" sz="2400" dirty="0" smtClean="0"/>
              <a:t>The advantage of using affiliation weights and bipartite graph for rich modeling of network communities  </a:t>
            </a:r>
            <a:endParaRPr lang="en-US" sz="2000" dirty="0" smtClean="0"/>
          </a:p>
          <a:p>
            <a:pPr marL="457200" marR="0" lvl="0" indent="-457200" algn="l" defTabSz="914400" rtl="0" eaLnBrk="1" fontAlgn="auto" latinLnBrk="0" hangingPunct="1">
              <a:lnSpc>
                <a:spcPct val="100000"/>
              </a:lnSpc>
              <a:spcBef>
                <a:spcPts val="0"/>
              </a:spcBef>
              <a:spcAft>
                <a:spcPts val="0"/>
              </a:spcAft>
              <a:buClrTx/>
              <a:buSzTx/>
              <a:buFontTx/>
              <a:buAutoNum type="arabicParenBoth"/>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mn-lt"/>
              <a:cs typeface="Arial"/>
              <a:sym typeface="Arial"/>
            </a:endParaRPr>
          </a:p>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22</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876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Then,</a:t>
            </a:r>
            <a:r>
              <a:rPr lang="en-US" baseline="0" dirty="0" smtClean="0"/>
              <a:t> recall our three challenges, </a:t>
            </a:r>
          </a:p>
          <a:p>
            <a:pPr lvl="0">
              <a:spcBef>
                <a:spcPts val="0"/>
              </a:spcBef>
              <a:buNone/>
            </a:pPr>
            <a:r>
              <a:rPr lang="en-US" dirty="0" smtClean="0"/>
              <a:t>In one mined community, there are edges between nodes in the network, how to properly explain this connection using attribute information? </a:t>
            </a:r>
          </a:p>
          <a:p>
            <a:pPr lvl="0">
              <a:spcBef>
                <a:spcPts val="0"/>
              </a:spcBef>
              <a:buNone/>
            </a:pPr>
            <a:endParaRPr lang="en-US" dirty="0" smtClean="0"/>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553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106" name="Shape 106"/>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107" name="Shape 107"/>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lang="en-US" sz="1200" b="0" i="0" u="none" strike="noStrike" cap="none">
              <a:solidFill>
                <a:srgbClr val="000000"/>
              </a:solidFill>
              <a:latin typeface="Arial"/>
              <a:ea typeface="Arial"/>
              <a:cs typeface="Arial"/>
              <a:sym typeface="Arial"/>
            </a:endParaRPr>
          </a:p>
        </p:txBody>
      </p:sp>
      <p:sp>
        <p:nvSpPr>
          <p:cNvPr id="108" name="Shape 108"/>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 name="Shape 109"/>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dirty="0"/>
          </a:p>
        </p:txBody>
      </p:sp>
    </p:spTree>
    <p:extLst>
      <p:ext uri="{BB962C8B-B14F-4D97-AF65-F5344CB8AC3E}">
        <p14:creationId xmlns:p14="http://schemas.microsoft.com/office/powerpoint/2010/main" val="257527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Classify them into three main categories based on methodological principles: </a:t>
            </a:r>
          </a:p>
          <a:p>
            <a:pPr lvl="0">
              <a:spcBef>
                <a:spcPts val="0"/>
              </a:spcBef>
              <a:buNone/>
            </a:pPr>
            <a:r>
              <a:rPr lang="en-US" dirty="0" smtClean="0"/>
              <a:t>(topological information and vertex attribute are merged together into a global similarity/distance measurement. Then, any classical clustering algorithm can be further utilized)</a:t>
            </a:r>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704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Define a similarity/distance measure between node attributes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-&gt; weight on existing edges [6,7]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If original graph is weighted, then two weights can be merged.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Then structural distance and node attribute distance will be combined in the distance-based clustering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Community =&gt; nodes are not only well connected but also similar</a:t>
            </a:r>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870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Take into consideration only vertices that are directly connected.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003C69"/>
                </a:solidFill>
                <a:effectLst/>
                <a:uLnTx/>
                <a:uFillTx/>
                <a:latin typeface="+mn-lt"/>
                <a:cs typeface="Arial"/>
                <a:sym typeface="Arial"/>
              </a:rPr>
              <a:t>Vertices that are not directly connected in the graph have similarity 0 regardless of their attribute values [6,7].</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In order to unify two types of distance functions, the function needs to be hand-designed and only applicable to certain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003C69"/>
                </a:solidFill>
                <a:effectLst/>
                <a:uLnTx/>
                <a:uFillTx/>
                <a:latin typeface="+mn-lt"/>
                <a:cs typeface="Arial"/>
                <a:sym typeface="Arial"/>
              </a:rPr>
              <a:t>E.g.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smtClean="0">
                <a:ln>
                  <a:noFill/>
                </a:ln>
                <a:solidFill>
                  <a:srgbClr val="000000"/>
                </a:solidFill>
                <a:effectLst/>
                <a:uLnTx/>
                <a:uFillTx/>
                <a:latin typeface="+mn-lt"/>
                <a:cs typeface="Arial"/>
                <a:sym typeface="Arial"/>
              </a:rPr>
              <a:t>Bad performance result when the graph is expected to have certain missing links or erroneous links.</a:t>
            </a:r>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622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V11, V12 (Attribute values)</a:t>
            </a:r>
            <a:r>
              <a:rPr lang="en-US" baseline="0" dirty="0" smtClean="0"/>
              <a:t> </a:t>
            </a:r>
            <a:r>
              <a:rPr lang="en-US" dirty="0" smtClean="0"/>
              <a:t>added to the graph, and they choose specific attributes.</a:t>
            </a:r>
          </a:p>
          <a:p>
            <a:pPr lvl="0">
              <a:spcBef>
                <a:spcPts val="0"/>
              </a:spcBef>
              <a:buNone/>
            </a:pPr>
            <a:r>
              <a:rPr lang="en-US" dirty="0" smtClean="0"/>
              <a:t>Dash lines </a:t>
            </a:r>
          </a:p>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181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26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106" name="Shape 106"/>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107" name="Shape 107"/>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3</a:t>
            </a:fld>
            <a:endParaRPr lang="en-US" sz="1200" b="0" i="0" u="none" strike="noStrike" cap="none">
              <a:solidFill>
                <a:srgbClr val="000000"/>
              </a:solidFill>
              <a:latin typeface="Arial"/>
              <a:ea typeface="Arial"/>
              <a:cs typeface="Arial"/>
              <a:sym typeface="Arial"/>
            </a:endParaRPr>
          </a:p>
        </p:txBody>
      </p:sp>
      <p:sp>
        <p:nvSpPr>
          <p:cNvPr id="108" name="Shape 108"/>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 name="Shape 109"/>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a:p>
        </p:txBody>
      </p:sp>
    </p:spTree>
    <p:extLst>
      <p:ext uri="{BB962C8B-B14F-4D97-AF65-F5344CB8AC3E}">
        <p14:creationId xmlns:p14="http://schemas.microsoft.com/office/powerpoint/2010/main" val="202084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699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106" name="Shape 106"/>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107" name="Shape 107"/>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31</a:t>
            </a:fld>
            <a:endParaRPr lang="en-US" sz="1200" b="0" i="0" u="none" strike="noStrike" cap="none">
              <a:solidFill>
                <a:srgbClr val="000000"/>
              </a:solidFill>
              <a:latin typeface="Arial"/>
              <a:ea typeface="Arial"/>
              <a:cs typeface="Arial"/>
              <a:sym typeface="Arial"/>
            </a:endParaRPr>
          </a:p>
        </p:txBody>
      </p:sp>
      <p:sp>
        <p:nvSpPr>
          <p:cNvPr id="108" name="Shape 108"/>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 name="Shape 109"/>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a:p>
        </p:txBody>
      </p:sp>
    </p:spTree>
    <p:extLst>
      <p:ext uri="{BB962C8B-B14F-4D97-AF65-F5344CB8AC3E}">
        <p14:creationId xmlns:p14="http://schemas.microsoft.com/office/powerpoint/2010/main" val="331886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Shape 1084"/>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rPr>
              <a:t>Backbone : </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rPr>
              <a:t>Each edge and its semantic is dynamically determined by specific attributes and values from its end nodes</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rPr>
              <a:t>Attribute information provides intuitive interpretation for the backbone structures.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rPr>
              <a:t>The</a:t>
            </a:r>
            <a:r>
              <a:rPr kumimoji="0" lang="en-US" altLang="zh-TW" sz="1600" b="0" i="0" u="none" strike="noStrike" kern="0" cap="none" spc="0" normalizeH="0" baseline="0" noProof="0" dirty="0" smtClean="0">
                <a:ln>
                  <a:noFill/>
                </a:ln>
                <a:solidFill>
                  <a:srgbClr val="FF0000"/>
                </a:solidFill>
                <a:effectLst/>
                <a:uLnTx/>
                <a:uFillTx/>
                <a:latin typeface="+mn-lt"/>
                <a:ea typeface="新細明體" charset="0"/>
                <a:cs typeface="新細明體" charset="0"/>
                <a:sym typeface="Arial"/>
              </a:rPr>
              <a:t> significance of T vary </a:t>
            </a:r>
            <a:r>
              <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rPr>
              <a:t>due to different focus of preference reflected by specific attributes and values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TW" sz="1600" dirty="0" smtClean="0">
                <a:ea typeface="新細明體" charset="0"/>
                <a:cs typeface="新細明體" charset="0"/>
              </a:rPr>
              <a:t>Personalized trip recommendation aims to compute backbone </a:t>
            </a:r>
            <a:r>
              <a:rPr lang="en-US" altLang="zh-TW" sz="1600" dirty="0" smtClean="0">
                <a:solidFill>
                  <a:srgbClr val="FF0000"/>
                </a:solidFill>
                <a:ea typeface="新細明體" charset="0"/>
                <a:cs typeface="新細明體" charset="0"/>
              </a:rPr>
              <a:t>T</a:t>
            </a:r>
            <a:r>
              <a:rPr lang="en-US" altLang="zh-TW" sz="1600" dirty="0" smtClean="0">
                <a:ea typeface="新細明體" charset="0"/>
                <a:cs typeface="新細明體" charset="0"/>
              </a:rPr>
              <a:t> that spans a set of attractions (marked by red nodes) with a root v1.</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0" normalizeH="0" baseline="0" noProof="0" dirty="0" smtClean="0">
              <a:ln>
                <a:noFill/>
              </a:ln>
              <a:solidFill>
                <a:srgbClr val="000000"/>
              </a:solidFill>
              <a:effectLst/>
              <a:uLnTx/>
              <a:uFillTx/>
              <a:latin typeface="+mn-lt"/>
              <a:ea typeface="新細明體" charset="0"/>
              <a:cs typeface="新細明體" charset="0"/>
              <a:sym typeface="Arial"/>
            </a:endParaRPr>
          </a:p>
          <a:p>
            <a:pPr lvl="0">
              <a:spcBef>
                <a:spcPts val="0"/>
              </a:spcBef>
              <a:buNone/>
            </a:pPr>
            <a:endParaRPr dirty="0"/>
          </a:p>
        </p:txBody>
      </p:sp>
      <p:sp>
        <p:nvSpPr>
          <p:cNvPr id="1085" name="Shape 108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07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33</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971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34</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10915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97" name="Shape 97"/>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98" name="Shape 98"/>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35</a:t>
            </a:fld>
            <a:endParaRPr lang="en-US" sz="1200" b="0" i="0" u="none" strike="noStrike" cap="none">
              <a:solidFill>
                <a:srgbClr val="000000"/>
              </a:solidFill>
              <a:latin typeface="Arial"/>
              <a:ea typeface="Arial"/>
              <a:cs typeface="Arial"/>
              <a:sym typeface="Arial"/>
            </a:endParaRPr>
          </a:p>
        </p:txBody>
      </p:sp>
      <p:sp>
        <p:nvSpPr>
          <p:cNvPr id="99" name="Shape 99"/>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dirty="0" smtClean="0"/>
              <a:t>The</a:t>
            </a:r>
            <a:r>
              <a:rPr lang="en-US" baseline="0" dirty="0" smtClean="0"/>
              <a:t> whole presentation consist of 5 parts. The first part I will give a brief background introduction. </a:t>
            </a:r>
            <a:endParaRPr dirty="0"/>
          </a:p>
        </p:txBody>
      </p:sp>
    </p:spTree>
    <p:extLst>
      <p:ext uri="{BB962C8B-B14F-4D97-AF65-F5344CB8AC3E}">
        <p14:creationId xmlns:p14="http://schemas.microsoft.com/office/powerpoint/2010/main" val="2307026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534" name="Shape 153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14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a:p>
        </p:txBody>
      </p:sp>
      <p:sp>
        <p:nvSpPr>
          <p:cNvPr id="1534" name="Shape 153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50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a:p>
        </p:txBody>
      </p:sp>
      <p:sp>
        <p:nvSpPr>
          <p:cNvPr id="1534" name="Shape 153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12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Shape 1540"/>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a:p>
        </p:txBody>
      </p:sp>
      <p:sp>
        <p:nvSpPr>
          <p:cNvPr id="1541" name="Shape 1541"/>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445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 name="Shape 115"/>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r>
              <a:rPr lang="en-US" baseline="0" dirty="0" smtClean="0"/>
              <a:t>In the social network, each node represents a community. The community often represent a group of people who share common hobbies or interestingness under the same topic. </a:t>
            </a:r>
          </a:p>
          <a:p>
            <a:pPr marL="0" lvl="0" indent="0" algn="l">
              <a:spcBef>
                <a:spcPts val="0"/>
              </a:spcBef>
              <a:buSzPct val="25000"/>
              <a:buNone/>
            </a:pPr>
            <a:r>
              <a:rPr lang="en-US" baseline="0" dirty="0" smtClean="0"/>
              <a:t>In the protein-protein interaction network, different colors represent different communities. The community of proteins group together to stand for a functional module that normally is associated with a symptom.</a:t>
            </a:r>
          </a:p>
          <a:p>
            <a:pPr marL="0" lvl="0" indent="0" algn="l">
              <a:spcBef>
                <a:spcPts val="0"/>
              </a:spcBef>
              <a:buSzPct val="25000"/>
              <a:buNone/>
            </a:pPr>
            <a:r>
              <a:rPr lang="en-US" baseline="0" dirty="0" smtClean="0"/>
              <a:t>In the chemical reaction network,  the same color of edges connect a set of molecules. </a:t>
            </a:r>
          </a:p>
          <a:p>
            <a:pPr marL="0" lvl="0" indent="0" algn="l">
              <a:spcBef>
                <a:spcPts val="0"/>
              </a:spcBef>
              <a:buSzPct val="25000"/>
              <a:buNone/>
            </a:pPr>
            <a:r>
              <a:rPr lang="en-US" baseline="0" dirty="0" smtClean="0"/>
              <a:t>They group together to perform a chemical reaction.</a:t>
            </a:r>
          </a:p>
          <a:p>
            <a:pPr marL="0" lvl="0" indent="0" algn="l">
              <a:spcBef>
                <a:spcPts val="0"/>
              </a:spcBef>
              <a:buSzPct val="25000"/>
              <a:buNone/>
            </a:pPr>
            <a:endParaRPr lang="en-US" baseline="0" dirty="0" smtClean="0"/>
          </a:p>
          <a:p>
            <a:pPr marL="0" lvl="0" indent="0" algn="l">
              <a:spcBef>
                <a:spcPts val="0"/>
              </a:spcBef>
              <a:buSzPct val="25000"/>
              <a:buNone/>
            </a:pPr>
            <a:r>
              <a:rPr lang="en-US" baseline="0" dirty="0" smtClean="0"/>
              <a:t>In a general form, in the graph network, we will be given G=(V,E), and the problem is to partition the node set to several communities. Each community actually stands for a functionality of the system.</a:t>
            </a:r>
          </a:p>
          <a:p>
            <a:pPr marL="0" lvl="0" indent="0" algn="l">
              <a:spcBef>
                <a:spcPts val="0"/>
              </a:spcBef>
              <a:buSzPct val="25000"/>
              <a:buNone/>
            </a:pPr>
            <a:endParaRPr lang="en-US" baseline="0" dirty="0" smtClean="0"/>
          </a:p>
        </p:txBody>
      </p:sp>
      <p:sp>
        <p:nvSpPr>
          <p:cNvPr id="116" name="Shape 116"/>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17" name="Shape 117"/>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18" name="Shape 118"/>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16724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40</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2857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Derivation </a:t>
            </a: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672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497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a:p>
        </p:txBody>
      </p:sp>
      <p:sp>
        <p:nvSpPr>
          <p:cNvPr id="1060" name="Shape 1060"/>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314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44</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529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36" name="Shape 1036"/>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lvl="0" indent="0" algn="l">
              <a:spcBef>
                <a:spcPts val="0"/>
              </a:spcBef>
              <a:buSzPct val="25000"/>
              <a:buNone/>
            </a:pPr>
            <a:endParaRPr sz="1600" i="1" dirty="0">
              <a:solidFill>
                <a:srgbClr val="000000"/>
              </a:solidFill>
            </a:endParaRPr>
          </a:p>
        </p:txBody>
      </p:sp>
      <p:sp>
        <p:nvSpPr>
          <p:cNvPr id="1037" name="Shape 1037"/>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a:t>
            </a:r>
          </a:p>
        </p:txBody>
      </p:sp>
      <p:sp>
        <p:nvSpPr>
          <p:cNvPr id="1038" name="Shape 1038"/>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Template-WSU Hrz 431 gradation.ppt</a:t>
            </a:r>
          </a:p>
        </p:txBody>
      </p:sp>
      <p:sp>
        <p:nvSpPr>
          <p:cNvPr id="1039" name="Shape 1039"/>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t>45</a:t>
            </a:fld>
            <a:endParaRPr lang="en-US" sz="1200" b="0" i="0" u="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38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014" name="Shape 1014"/>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885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47</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6366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48</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5537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49</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26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Attributed graph can help us identify some</a:t>
            </a:r>
            <a:r>
              <a:rPr lang="en-US" baseline="0" dirty="0" smtClean="0"/>
              <a:t> communities. In contrast, the traditional community methods rely on the dense structures and cannot return any community. </a:t>
            </a:r>
            <a:endParaRPr dirty="0"/>
          </a:p>
        </p:txBody>
      </p:sp>
      <p:sp>
        <p:nvSpPr>
          <p:cNvPr id="136" name="Shape 136"/>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876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50</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5457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51</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94414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141" name="Shape 1141"/>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986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Edge cost model C is in a very general form.</a:t>
            </a:r>
            <a:endParaRPr dirty="0"/>
          </a:p>
        </p:txBody>
      </p:sp>
      <p:sp>
        <p:nvSpPr>
          <p:cNvPr id="1119" name="Shape 1119"/>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923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54</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460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dirty="0"/>
          </a:p>
        </p:txBody>
      </p:sp>
      <p:sp>
        <p:nvSpPr>
          <p:cNvPr id="1141" name="Shape 1141"/>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95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a:p>
        </p:txBody>
      </p:sp>
      <p:sp>
        <p:nvSpPr>
          <p:cNvPr id="1119" name="Shape 1119"/>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907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r>
              <a:rPr lang="en-US" dirty="0" smtClean="0"/>
              <a:t>Majority work neglects the attribute information</a:t>
            </a:r>
          </a:p>
          <a:p>
            <a:pPr lvl="0">
              <a:spcBef>
                <a:spcPts val="0"/>
              </a:spcBef>
              <a:buNone/>
            </a:pPr>
            <a:endParaRPr lang="en-US" dirty="0" smtClean="0"/>
          </a:p>
          <a:p>
            <a:pPr lvl="0">
              <a:spcBef>
                <a:spcPts val="0"/>
              </a:spcBef>
              <a:buNone/>
            </a:pPr>
            <a:r>
              <a:rPr lang="en-US" dirty="0" smtClean="0"/>
              <a:t>The</a:t>
            </a:r>
            <a:r>
              <a:rPr lang="en-US" baseline="0" dirty="0" smtClean="0"/>
              <a:t> traditional topology features based community detection methods, for examples, k-cores and k-cliques may not be suitable in the attributed-semantics. </a:t>
            </a:r>
          </a:p>
          <a:p>
            <a:pPr lvl="0">
              <a:spcBef>
                <a:spcPts val="0"/>
              </a:spcBef>
              <a:buNone/>
            </a:pPr>
            <a:r>
              <a:rPr lang="en-US" baseline="0" dirty="0" smtClean="0"/>
              <a:t>For example, in the tour recommendation network, the traditional community will mine a 3-core based on degree information.</a:t>
            </a:r>
          </a:p>
          <a:p>
            <a:pPr lvl="0">
              <a:spcBef>
                <a:spcPts val="0"/>
              </a:spcBef>
              <a:buNone/>
            </a:pPr>
            <a:r>
              <a:rPr lang="en-US" baseline="0" dirty="0" smtClean="0"/>
              <a:t>However, when the tourists would like to get route planning information according to the attribute value, e.g. Park tour, the community connected by red edges is a better community for recommendation.</a:t>
            </a:r>
          </a:p>
          <a:p>
            <a:pPr lvl="0">
              <a:spcBef>
                <a:spcPts val="0"/>
              </a:spcBef>
              <a:buNone/>
            </a:pPr>
            <a:endParaRPr dirty="0"/>
          </a:p>
        </p:txBody>
      </p:sp>
      <p:sp>
        <p:nvSpPr>
          <p:cNvPr id="136" name="Shape 136"/>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10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pPr lvl="0">
              <a:spcBef>
                <a:spcPts val="0"/>
              </a:spcBef>
              <a:buNone/>
            </a:pPr>
            <a:endParaRPr lang="en-US" dirty="0" smtClean="0"/>
          </a:p>
          <a:p>
            <a:pPr lvl="0">
              <a:spcBef>
                <a:spcPts val="0"/>
              </a:spcBef>
              <a:buNone/>
            </a:pPr>
            <a:r>
              <a:rPr lang="en-US" dirty="0" smtClean="0"/>
              <a:t>The observed dependency between memberships and attributes from the social science supports that community memberships generate both the graph and attributes. This</a:t>
            </a:r>
            <a:r>
              <a:rPr lang="en-US" baseline="0" dirty="0" smtClean="0"/>
              <a:t> view is also supported by real life experience. Consider you and me are friends. Community here would be a social friendship among certain people. Nodes here are persons and attributes here are characteristics of the person, for example , hobbies. </a:t>
            </a:r>
          </a:p>
          <a:p>
            <a:pPr lvl="0">
              <a:spcBef>
                <a:spcPts val="0"/>
              </a:spcBef>
              <a:buNone/>
            </a:pPr>
            <a:r>
              <a:rPr lang="en-US" baseline="0" dirty="0" smtClean="0"/>
              <a:t>we normally will have a common hobby, for example, hiking or swimming. Conversely, because we share the common interest, such as hiking, we met and became friends. </a:t>
            </a:r>
          </a:p>
          <a:p>
            <a:pPr lvl="0">
              <a:spcBef>
                <a:spcPts val="0"/>
              </a:spcBef>
              <a:buNone/>
            </a:pPr>
            <a:r>
              <a:rPr lang="en-US" baseline="0" dirty="0" smtClean="0"/>
              <a:t>Hence, the traditional community detection is not right when they consider each information independently.</a:t>
            </a:r>
          </a:p>
          <a:p>
            <a:pPr lvl="0">
              <a:spcBef>
                <a:spcPts val="0"/>
              </a:spcBef>
              <a:buNone/>
            </a:pPr>
            <a:r>
              <a:rPr lang="en-US" baseline="0" dirty="0" smtClean="0"/>
              <a:t>But, how to model the interaction between structure and attributes </a:t>
            </a:r>
            <a:r>
              <a:rPr lang="en-US" baseline="0" dirty="0" err="1" smtClean="0"/>
              <a:t>interdepedently</a:t>
            </a:r>
            <a:r>
              <a:rPr lang="en-US" baseline="0" dirty="0" smtClean="0"/>
              <a:t> becomes a challenge.</a:t>
            </a:r>
            <a:endParaRPr lang="en-US" dirty="0" smtClean="0"/>
          </a:p>
          <a:p>
            <a:pPr lvl="0">
              <a:spcBef>
                <a:spcPts val="0"/>
              </a:spcBef>
              <a:buNone/>
            </a:pPr>
            <a:endParaRPr lang="en-US" dirty="0" smtClean="0"/>
          </a:p>
          <a:p>
            <a:pPr lvl="0">
              <a:spcBef>
                <a:spcPts val="0"/>
              </a:spcBef>
              <a:buNone/>
            </a:pPr>
            <a:endParaRPr dirty="0"/>
          </a:p>
        </p:txBody>
      </p:sp>
      <p:sp>
        <p:nvSpPr>
          <p:cNvPr id="136" name="Shape 136"/>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73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30275" y="3330575"/>
            <a:ext cx="7435850" cy="3152775"/>
          </a:xfrm>
          <a:prstGeom prst="rect">
            <a:avLst/>
          </a:prstGeom>
        </p:spPr>
        <p:txBody>
          <a:bodyPr lIns="91425" tIns="91425" rIns="91425" bIns="91425" anchor="t" anchorCtr="0">
            <a:noAutofit/>
          </a:bodyPr>
          <a:lstStyle/>
          <a:p>
            <a:r>
              <a:rPr lang="en-US" baseline="0" dirty="0" smtClean="0"/>
              <a:t>For example, the given two methods need 2.7 hours on graph network which only has 50,000 nodes, whereas in the real network, such as social network, the magnitude of the number of the vertices is around 100 billion.  We can clearly see that there is a huge gap here.</a:t>
            </a:r>
          </a:p>
          <a:p>
            <a:endParaRPr lang="en-US" baseline="0" dirty="0" smtClean="0"/>
          </a:p>
          <a:p>
            <a:r>
              <a:rPr lang="en-US" baseline="0" dirty="0" smtClean="0"/>
              <a:t>At the same time, the community detection algorithm usually will assume that the given graph with attribute values are clean. Because the attribute value and edges between vertices have a impact on the clustering result. How to deal with graph that has missing links or incorrect values would become a challenge. We will discuss more about this when we give a survey about existing community detection algorithms.</a:t>
            </a:r>
          </a:p>
          <a:p>
            <a:endParaRPr dirty="0"/>
          </a:p>
        </p:txBody>
      </p:sp>
      <p:sp>
        <p:nvSpPr>
          <p:cNvPr id="233" name="Shape 233"/>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432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p:nvPr/>
        </p:nvSpPr>
        <p:spPr>
          <a:xfrm>
            <a:off x="5265736" y="0"/>
            <a:ext cx="4029074" cy="349250"/>
          </a:xfrm>
          <a:prstGeom prst="rect">
            <a:avLst/>
          </a:prstGeom>
          <a:noFill/>
          <a:ln>
            <a:noFill/>
          </a:ln>
        </p:spPr>
        <p:txBody>
          <a:bodyPr lIns="92275" tIns="46125" rIns="92275" bIns="461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a:t>
            </a:r>
          </a:p>
        </p:txBody>
      </p:sp>
      <p:sp>
        <p:nvSpPr>
          <p:cNvPr id="106" name="Shape 106"/>
          <p:cNvSpPr txBox="1"/>
          <p:nvPr/>
        </p:nvSpPr>
        <p:spPr>
          <a:xfrm>
            <a:off x="0" y="6657975"/>
            <a:ext cx="4027487" cy="350836"/>
          </a:xfrm>
          <a:prstGeom prst="rect">
            <a:avLst/>
          </a:prstGeom>
          <a:noFill/>
          <a:ln>
            <a:noFill/>
          </a:ln>
        </p:spPr>
        <p:txBody>
          <a:bodyPr lIns="92275" tIns="46125" rIns="92275" bIns="461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Template-WSU Hrz 431 gradation.ppt</a:t>
            </a:r>
          </a:p>
        </p:txBody>
      </p:sp>
      <p:sp>
        <p:nvSpPr>
          <p:cNvPr id="107" name="Shape 107"/>
          <p:cNvSpPr txBox="1"/>
          <p:nvPr/>
        </p:nvSpPr>
        <p:spPr>
          <a:xfrm>
            <a:off x="5265736" y="6657975"/>
            <a:ext cx="4029074" cy="350836"/>
          </a:xfrm>
          <a:prstGeom prst="rect">
            <a:avLst/>
          </a:prstGeom>
          <a:noFill/>
          <a:ln>
            <a:noFill/>
          </a:ln>
        </p:spPr>
        <p:txBody>
          <a:bodyPr lIns="92275" tIns="46125" rIns="92275" bIns="46125"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lang="en-US" sz="1200" b="0" i="0" u="none" strike="noStrike" cap="none">
              <a:solidFill>
                <a:srgbClr val="000000"/>
              </a:solidFill>
              <a:latin typeface="Arial"/>
              <a:ea typeface="Arial"/>
              <a:cs typeface="Arial"/>
              <a:sym typeface="Arial"/>
            </a:endParaRPr>
          </a:p>
        </p:txBody>
      </p:sp>
      <p:sp>
        <p:nvSpPr>
          <p:cNvPr id="108" name="Shape 108"/>
          <p:cNvSpPr>
            <a:spLocks noGrp="1" noRot="1" noChangeAspect="1"/>
          </p:cNvSpPr>
          <p:nvPr>
            <p:ph type="sldImg" idx="2"/>
          </p:nvPr>
        </p:nvSpPr>
        <p:spPr>
          <a:xfrm>
            <a:off x="2898775" y="527050"/>
            <a:ext cx="3505200" cy="26289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 name="Shape 109"/>
          <p:cNvSpPr txBox="1">
            <a:spLocks noGrp="1"/>
          </p:cNvSpPr>
          <p:nvPr>
            <p:ph type="body" idx="1"/>
          </p:nvPr>
        </p:nvSpPr>
        <p:spPr>
          <a:xfrm>
            <a:off x="930275" y="3330575"/>
            <a:ext cx="7435850" cy="3152775"/>
          </a:xfrm>
          <a:prstGeom prst="rect">
            <a:avLst/>
          </a:prstGeom>
          <a:noFill/>
          <a:ln>
            <a:noFill/>
          </a:ln>
        </p:spPr>
        <p:txBody>
          <a:bodyPr lIns="92275" tIns="46125" rIns="92275" bIns="46125" anchor="t" anchorCtr="0">
            <a:noAutofit/>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dirty="0" smtClean="0">
                <a:ln>
                  <a:noFill/>
                </a:ln>
                <a:solidFill>
                  <a:srgbClr val="000000"/>
                </a:solidFill>
                <a:effectLst/>
                <a:uLnTx/>
                <a:uFillTx/>
                <a:latin typeface="+mn-lt"/>
                <a:ea typeface="+mn-ea"/>
                <a:cs typeface="+mn-cs"/>
              </a:rPr>
              <a:t>So, keep these 3 challenges in mind.  I will discuss the CESNA paper to show how the methodology proposed in this paper can deal with the above challenges. </a:t>
            </a:r>
          </a:p>
          <a:p>
            <a:pPr marL="0" lvl="0" indent="0" algn="l">
              <a:spcBef>
                <a:spcPts val="0"/>
              </a:spcBef>
              <a:buSzPct val="25000"/>
              <a:buNone/>
            </a:pPr>
            <a:endParaRPr dirty="0"/>
          </a:p>
        </p:txBody>
      </p:sp>
    </p:spTree>
    <p:extLst>
      <p:ext uri="{BB962C8B-B14F-4D97-AF65-F5344CB8AC3E}">
        <p14:creationId xmlns:p14="http://schemas.microsoft.com/office/powerpoint/2010/main" val="22535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0" y="1513543"/>
            <a:ext cx="9144000" cy="424731"/>
          </a:xfrm>
          <a:prstGeom prst="rect">
            <a:avLst/>
          </a:prstGeom>
          <a:noFill/>
          <a:ln>
            <a:noFill/>
          </a:ln>
        </p:spPr>
        <p:txBody>
          <a:bodyPr lIns="91425" tIns="91425" rIns="91425" bIns="91425" anchor="b" anchorCtr="1">
            <a:spAutoFit/>
          </a:bodyPr>
          <a:lstStyle>
            <a:lvl1pPr marL="0" lvl="0" indent="0" algn="l">
              <a:lnSpc>
                <a:spcPct val="90000"/>
              </a:lnSpc>
              <a:spcBef>
                <a:spcPts val="0"/>
              </a:spcBef>
              <a:spcAft>
                <a:spcPts val="0"/>
              </a:spcAft>
              <a:buNone/>
              <a:defRPr sz="2400">
                <a:latin typeface="Allerta"/>
                <a:ea typeface="Allerta"/>
                <a:cs typeface="Allerta"/>
                <a:sym typeface="Allerta"/>
              </a:defRPr>
            </a:lvl1pPr>
            <a:lvl2pPr marL="0" lvl="1" indent="0" algn="l">
              <a:lnSpc>
                <a:spcPct val="90000"/>
              </a:lnSpc>
              <a:spcBef>
                <a:spcPts val="0"/>
              </a:spcBef>
              <a:spcAft>
                <a:spcPts val="0"/>
              </a:spcAft>
              <a:buNone/>
              <a:defRPr/>
            </a:lvl2pPr>
            <a:lvl3pPr marL="0" lvl="2" indent="0" algn="l">
              <a:lnSpc>
                <a:spcPct val="90000"/>
              </a:lnSpc>
              <a:spcBef>
                <a:spcPts val="0"/>
              </a:spcBef>
              <a:spcAft>
                <a:spcPts val="0"/>
              </a:spcAft>
              <a:buNone/>
              <a:defRPr/>
            </a:lvl3pPr>
            <a:lvl4pPr marL="0" lvl="3" indent="0" algn="l">
              <a:lnSpc>
                <a:spcPct val="90000"/>
              </a:lnSpc>
              <a:spcBef>
                <a:spcPts val="0"/>
              </a:spcBef>
              <a:spcAft>
                <a:spcPts val="0"/>
              </a:spcAft>
              <a:buNone/>
              <a:defRPr/>
            </a:lvl4pPr>
            <a:lvl5pPr marL="0" lvl="4" indent="0" algn="l">
              <a:lnSpc>
                <a:spcPct val="90000"/>
              </a:lnSpc>
              <a:spcBef>
                <a:spcPts val="0"/>
              </a:spcBef>
              <a:spcAft>
                <a:spcPts val="0"/>
              </a:spcAft>
              <a:buNone/>
              <a:defRPr/>
            </a:lvl5pPr>
            <a:lvl6pPr marL="457200" lvl="5" indent="0" algn="l">
              <a:lnSpc>
                <a:spcPct val="90000"/>
              </a:lnSpc>
              <a:spcBef>
                <a:spcPts val="0"/>
              </a:spcBef>
              <a:spcAft>
                <a:spcPts val="0"/>
              </a:spcAft>
              <a:buNone/>
              <a:defRPr/>
            </a:lvl6pPr>
            <a:lvl7pPr marL="914400" lvl="6" indent="0" algn="l">
              <a:lnSpc>
                <a:spcPct val="90000"/>
              </a:lnSpc>
              <a:spcBef>
                <a:spcPts val="0"/>
              </a:spcBef>
              <a:spcAft>
                <a:spcPts val="0"/>
              </a:spcAft>
              <a:buNone/>
              <a:defRPr/>
            </a:lvl7pPr>
            <a:lvl8pPr marL="1371600" lvl="7" indent="0" algn="l">
              <a:lnSpc>
                <a:spcPct val="90000"/>
              </a:lnSpc>
              <a:spcBef>
                <a:spcPts val="0"/>
              </a:spcBef>
              <a:spcAft>
                <a:spcPts val="0"/>
              </a:spcAft>
              <a:buNone/>
              <a:defRPr/>
            </a:lvl8pPr>
            <a:lvl9pPr marL="1828800" lvl="8" indent="0" algn="l">
              <a:lnSpc>
                <a:spcPct val="90000"/>
              </a:lnSpc>
              <a:spcBef>
                <a:spcPts val="0"/>
              </a:spcBef>
              <a:spcAft>
                <a:spcPts val="0"/>
              </a:spcAft>
              <a:buNone/>
              <a:defRPr/>
            </a:lvl9pPr>
          </a:lstStyle>
          <a:p>
            <a:endParaRPr/>
          </a:p>
        </p:txBody>
      </p:sp>
      <p:sp>
        <p:nvSpPr>
          <p:cNvPr id="36" name="Shape 36"/>
          <p:cNvSpPr txBox="1">
            <a:spLocks noGrp="1"/>
          </p:cNvSpPr>
          <p:nvPr>
            <p:ph type="body" idx="1"/>
          </p:nvPr>
        </p:nvSpPr>
        <p:spPr>
          <a:xfrm>
            <a:off x="746082" y="2287148"/>
            <a:ext cx="7651835" cy="1688666"/>
          </a:xfrm>
          <a:prstGeom prst="rect">
            <a:avLst/>
          </a:prstGeom>
          <a:noFill/>
          <a:ln>
            <a:noFill/>
          </a:ln>
        </p:spPr>
        <p:txBody>
          <a:bodyPr lIns="91425" tIns="91425" rIns="91425" bIns="91425" anchor="t" anchorCtr="1">
            <a:spAutoFit/>
          </a:bodyPr>
          <a:lstStyle>
            <a:lvl1pPr marL="344488" lvl="0" indent="-39688" algn="l">
              <a:spcBef>
                <a:spcPts val="1200"/>
              </a:spcBef>
              <a:spcAft>
                <a:spcPts val="0"/>
              </a:spcAft>
              <a:buSzPct val="100000"/>
              <a:buFont typeface="Arial"/>
              <a:buChar char="•"/>
              <a:defRPr sz="2200" b="0"/>
            </a:lvl1pPr>
            <a:lvl2pPr marL="509588" lvl="1" indent="-71437" algn="l">
              <a:lnSpc>
                <a:spcPct val="95000"/>
              </a:lnSpc>
              <a:spcBef>
                <a:spcPts val="400"/>
              </a:spcBef>
              <a:spcAft>
                <a:spcPts val="0"/>
              </a:spcAft>
              <a:buSzPct val="75000"/>
              <a:buFont typeface="Allerta"/>
              <a:buChar char="–"/>
              <a:defRPr sz="2000"/>
            </a:lvl2pPr>
            <a:lvl3pPr marL="795337" lvl="2" indent="-109537" algn="l">
              <a:lnSpc>
                <a:spcPct val="95000"/>
              </a:lnSpc>
              <a:spcBef>
                <a:spcPts val="400"/>
              </a:spcBef>
              <a:spcAft>
                <a:spcPts val="0"/>
              </a:spcAft>
              <a:buSzPct val="100000"/>
              <a:buFont typeface="Arial"/>
              <a:buChar char="•"/>
              <a:defRPr sz="1800"/>
            </a:lvl3pPr>
            <a:lvl4pPr marL="914400" lvl="3" indent="-63500" algn="l">
              <a:lnSpc>
                <a:spcPct val="95000"/>
              </a:lnSpc>
              <a:spcBef>
                <a:spcPts val="400"/>
              </a:spcBef>
              <a:spcAft>
                <a:spcPts val="0"/>
              </a:spcAft>
              <a:buSzPct val="100000"/>
              <a:buFont typeface="Allerta"/>
              <a:buChar char="–"/>
              <a:defRPr sz="1600"/>
            </a:lvl4pPr>
            <a:lvl5pPr marL="1079500" lvl="4" indent="-63500" algn="l">
              <a:lnSpc>
                <a:spcPct val="95000"/>
              </a:lnSpc>
              <a:spcBef>
                <a:spcPts val="400"/>
              </a:spcBef>
              <a:spcAft>
                <a:spcPts val="0"/>
              </a:spcAft>
              <a:buSzPct val="100000"/>
              <a:buFont typeface="Arial"/>
              <a:buChar char="•"/>
              <a:defRPr sz="1600"/>
            </a:lvl5pPr>
            <a:lvl6pPr marL="1141413" lvl="5" indent="331787" algn="l">
              <a:lnSpc>
                <a:spcPct val="95000"/>
              </a:lnSpc>
              <a:spcBef>
                <a:spcPts val="180"/>
              </a:spcBef>
              <a:spcAft>
                <a:spcPts val="0"/>
              </a:spcAft>
              <a:defRPr/>
            </a:lvl6pPr>
            <a:lvl7pPr marL="1598613" lvl="6" indent="331787" algn="l">
              <a:lnSpc>
                <a:spcPct val="95000"/>
              </a:lnSpc>
              <a:spcBef>
                <a:spcPts val="180"/>
              </a:spcBef>
              <a:spcAft>
                <a:spcPts val="0"/>
              </a:spcAft>
              <a:defRPr/>
            </a:lvl7pPr>
            <a:lvl8pPr marL="2055813" lvl="7" indent="331786" algn="l">
              <a:lnSpc>
                <a:spcPct val="95000"/>
              </a:lnSpc>
              <a:spcBef>
                <a:spcPts val="180"/>
              </a:spcBef>
              <a:spcAft>
                <a:spcPts val="0"/>
              </a:spcAft>
              <a:defRPr/>
            </a:lvl8pPr>
            <a:lvl9pPr marL="2513013" lvl="8" indent="331786" algn="l">
              <a:lnSpc>
                <a:spcPct val="95000"/>
              </a:lnSpc>
              <a:spcBef>
                <a:spcPts val="180"/>
              </a:spcBef>
              <a:spcAft>
                <a:spcPts val="0"/>
              </a:spcAft>
              <a:defRPr/>
            </a:lvl9pPr>
          </a:lstStyle>
          <a:p>
            <a:endParaRPr/>
          </a:p>
        </p:txBody>
      </p:sp>
      <p:sp>
        <p:nvSpPr>
          <p:cNvPr id="37" name="Shape 37"/>
          <p:cNvSpPr txBox="1">
            <a:spLocks noGrp="1"/>
          </p:cNvSpPr>
          <p:nvPr>
            <p:ph type="dt" idx="10"/>
          </p:nvPr>
        </p:nvSpPr>
        <p:spPr>
          <a:xfrm>
            <a:off x="484186" y="6438900"/>
            <a:ext cx="1252537"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38" name="Shape 38"/>
          <p:cNvSpPr txBox="1">
            <a:spLocks noGrp="1"/>
          </p:cNvSpPr>
          <p:nvPr>
            <p:ph type="ftr" idx="11"/>
          </p:nvPr>
        </p:nvSpPr>
        <p:spPr>
          <a:xfrm>
            <a:off x="1736725" y="6438900"/>
            <a:ext cx="6153150"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39" name="Shape 39"/>
          <p:cNvSpPr txBox="1">
            <a:spLocks noGrp="1"/>
          </p:cNvSpPr>
          <p:nvPr>
            <p:ph type="sldNum" idx="12"/>
          </p:nvPr>
        </p:nvSpPr>
        <p:spPr>
          <a:xfrm>
            <a:off x="7899400" y="6438900"/>
            <a:ext cx="1244600"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a:solidFill>
                  <a:schemeClr val="dk1"/>
                </a:solidFill>
                <a:latin typeface="Arial"/>
                <a:ea typeface="Arial"/>
                <a:cs typeface="Arial"/>
                <a:sym typeface="Arial"/>
              </a:rPr>
              <a:t>‹#›</a:t>
            </a:fld>
            <a:endParaRPr lang="en-US" sz="1000" b="0" i="0" u="none">
              <a:solidFill>
                <a:schemeClr val="dk1"/>
              </a:solidFill>
              <a:latin typeface="Arial"/>
              <a:ea typeface="Arial"/>
              <a:cs typeface="Arial"/>
              <a:sym typeface="Arial"/>
            </a:endParaRPr>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0" y="1303081"/>
            <a:ext cx="9144000" cy="480131"/>
          </a:xfrm>
          <a:prstGeom prst="rect">
            <a:avLst/>
          </a:prstGeom>
          <a:noFill/>
          <a:ln>
            <a:noFill/>
          </a:ln>
        </p:spPr>
        <p:txBody>
          <a:bodyPr lIns="91425" tIns="91425" rIns="91425" bIns="91425" anchor="b" anchorCtr="1">
            <a:spAutoFit/>
          </a:bodyPr>
          <a:lstStyle>
            <a:lvl1pPr marL="0" lvl="0" indent="0" algn="l">
              <a:lnSpc>
                <a:spcPct val="90000"/>
              </a:lnSpc>
              <a:spcBef>
                <a:spcPts val="0"/>
              </a:spcBef>
              <a:spcAft>
                <a:spcPts val="0"/>
              </a:spcAft>
              <a:buNone/>
              <a:defRPr/>
            </a:lvl1pPr>
            <a:lvl2pPr marL="0" lvl="1" indent="0" algn="l">
              <a:lnSpc>
                <a:spcPct val="90000"/>
              </a:lnSpc>
              <a:spcBef>
                <a:spcPts val="0"/>
              </a:spcBef>
              <a:spcAft>
                <a:spcPts val="0"/>
              </a:spcAft>
              <a:buNone/>
              <a:defRPr/>
            </a:lvl2pPr>
            <a:lvl3pPr marL="0" lvl="2" indent="0" algn="l">
              <a:lnSpc>
                <a:spcPct val="90000"/>
              </a:lnSpc>
              <a:spcBef>
                <a:spcPts val="0"/>
              </a:spcBef>
              <a:spcAft>
                <a:spcPts val="0"/>
              </a:spcAft>
              <a:buNone/>
              <a:defRPr/>
            </a:lvl3pPr>
            <a:lvl4pPr marL="0" lvl="3" indent="0" algn="l">
              <a:lnSpc>
                <a:spcPct val="90000"/>
              </a:lnSpc>
              <a:spcBef>
                <a:spcPts val="0"/>
              </a:spcBef>
              <a:spcAft>
                <a:spcPts val="0"/>
              </a:spcAft>
              <a:buNone/>
              <a:defRPr/>
            </a:lvl4pPr>
            <a:lvl5pPr marL="0" lvl="4" indent="0" algn="l">
              <a:lnSpc>
                <a:spcPct val="90000"/>
              </a:lnSpc>
              <a:spcBef>
                <a:spcPts val="0"/>
              </a:spcBef>
              <a:spcAft>
                <a:spcPts val="0"/>
              </a:spcAft>
              <a:buNone/>
              <a:defRPr/>
            </a:lvl5pPr>
            <a:lvl6pPr marL="457200" lvl="5" indent="0" algn="l">
              <a:lnSpc>
                <a:spcPct val="90000"/>
              </a:lnSpc>
              <a:spcBef>
                <a:spcPts val="0"/>
              </a:spcBef>
              <a:spcAft>
                <a:spcPts val="0"/>
              </a:spcAft>
              <a:buNone/>
              <a:defRPr/>
            </a:lvl6pPr>
            <a:lvl7pPr marL="914400" lvl="6" indent="0" algn="l">
              <a:lnSpc>
                <a:spcPct val="90000"/>
              </a:lnSpc>
              <a:spcBef>
                <a:spcPts val="0"/>
              </a:spcBef>
              <a:spcAft>
                <a:spcPts val="0"/>
              </a:spcAft>
              <a:buNone/>
              <a:defRPr/>
            </a:lvl7pPr>
            <a:lvl8pPr marL="1371600" lvl="7" indent="0" algn="l">
              <a:lnSpc>
                <a:spcPct val="90000"/>
              </a:lnSpc>
              <a:spcBef>
                <a:spcPts val="0"/>
              </a:spcBef>
              <a:spcAft>
                <a:spcPts val="0"/>
              </a:spcAft>
              <a:buNone/>
              <a:defRPr/>
            </a:lvl8pPr>
            <a:lvl9pPr marL="1828800" lvl="8" indent="0" algn="l">
              <a:lnSpc>
                <a:spcPct val="90000"/>
              </a:lnSpc>
              <a:spcBef>
                <a:spcPts val="0"/>
              </a:spcBef>
              <a:spcAft>
                <a:spcPts val="0"/>
              </a:spcAft>
              <a:buNone/>
              <a:defRPr/>
            </a:lvl9pPr>
          </a:lstStyle>
          <a:p>
            <a:endParaRPr/>
          </a:p>
        </p:txBody>
      </p:sp>
      <p:sp>
        <p:nvSpPr>
          <p:cNvPr id="65" name="Shape 65"/>
          <p:cNvSpPr txBox="1">
            <a:spLocks noGrp="1"/>
          </p:cNvSpPr>
          <p:nvPr>
            <p:ph type="body" idx="1"/>
          </p:nvPr>
        </p:nvSpPr>
        <p:spPr>
          <a:xfrm>
            <a:off x="473045" y="2166763"/>
            <a:ext cx="4040188" cy="369331"/>
          </a:xfrm>
          <a:prstGeom prst="rect">
            <a:avLst/>
          </a:prstGeom>
          <a:noFill/>
          <a:ln>
            <a:noFill/>
          </a:ln>
        </p:spPr>
        <p:txBody>
          <a:bodyPr lIns="91425" tIns="91425" rIns="91425" bIns="91425" anchor="b" anchorCtr="1">
            <a:spAutoFit/>
          </a:bodyPr>
          <a:lstStyle>
            <a:lvl1pPr marL="0" lvl="0" indent="0" algn="l">
              <a:spcBef>
                <a:spcPts val="450"/>
              </a:spcBef>
              <a:spcAft>
                <a:spcPts val="0"/>
              </a:spcAft>
              <a:buNone/>
              <a:defRPr sz="1800" b="1">
                <a:solidFill>
                  <a:schemeClr val="accent1"/>
                </a:solidFill>
              </a:defRPr>
            </a:lvl1pPr>
            <a:lvl2pPr marL="457200" lvl="1" indent="0" algn="l">
              <a:lnSpc>
                <a:spcPct val="95000"/>
              </a:lnSpc>
              <a:spcBef>
                <a:spcPts val="200"/>
              </a:spcBef>
              <a:spcAft>
                <a:spcPts val="0"/>
              </a:spcAft>
              <a:buNone/>
              <a:defRPr sz="2000" b="1"/>
            </a:lvl2pPr>
            <a:lvl3pPr marL="914400" lvl="2" indent="0" algn="l">
              <a:lnSpc>
                <a:spcPct val="95000"/>
              </a:lnSpc>
              <a:spcBef>
                <a:spcPts val="180"/>
              </a:spcBef>
              <a:spcAft>
                <a:spcPts val="0"/>
              </a:spcAft>
              <a:buNone/>
              <a:defRPr sz="1800" b="1"/>
            </a:lvl3pPr>
            <a:lvl4pPr marL="1371600" lvl="3" indent="0" algn="l">
              <a:lnSpc>
                <a:spcPct val="95000"/>
              </a:lnSpc>
              <a:spcBef>
                <a:spcPts val="160"/>
              </a:spcBef>
              <a:spcAft>
                <a:spcPts val="0"/>
              </a:spcAft>
              <a:buNone/>
              <a:defRPr sz="1600" b="1"/>
            </a:lvl4pPr>
            <a:lvl5pPr marL="1828800" lvl="4" indent="0" algn="l">
              <a:lnSpc>
                <a:spcPct val="95000"/>
              </a:lnSpc>
              <a:spcBef>
                <a:spcPts val="160"/>
              </a:spcBef>
              <a:spcAft>
                <a:spcPts val="0"/>
              </a:spcAft>
              <a:buNone/>
              <a:defRPr sz="1600" b="1"/>
            </a:lvl5pPr>
            <a:lvl6pPr marL="2286000" lvl="5" indent="0" algn="l">
              <a:lnSpc>
                <a:spcPct val="95000"/>
              </a:lnSpc>
              <a:spcBef>
                <a:spcPts val="160"/>
              </a:spcBef>
              <a:spcAft>
                <a:spcPts val="0"/>
              </a:spcAft>
              <a:buFont typeface="Arial"/>
              <a:buNone/>
              <a:defRPr sz="1600" b="1"/>
            </a:lvl6pPr>
            <a:lvl7pPr marL="2743200" lvl="6" indent="0" algn="l">
              <a:lnSpc>
                <a:spcPct val="95000"/>
              </a:lnSpc>
              <a:spcBef>
                <a:spcPts val="160"/>
              </a:spcBef>
              <a:spcAft>
                <a:spcPts val="0"/>
              </a:spcAft>
              <a:buFont typeface="Arial"/>
              <a:buNone/>
              <a:defRPr sz="1600" b="1"/>
            </a:lvl7pPr>
            <a:lvl8pPr marL="3200400" lvl="7" indent="0" algn="l">
              <a:lnSpc>
                <a:spcPct val="95000"/>
              </a:lnSpc>
              <a:spcBef>
                <a:spcPts val="160"/>
              </a:spcBef>
              <a:spcAft>
                <a:spcPts val="0"/>
              </a:spcAft>
              <a:buFont typeface="Arial"/>
              <a:buNone/>
              <a:defRPr sz="1600" b="1"/>
            </a:lvl8pPr>
            <a:lvl9pPr marL="3657600" lvl="8" indent="0" algn="l">
              <a:lnSpc>
                <a:spcPct val="95000"/>
              </a:lnSpc>
              <a:spcBef>
                <a:spcPts val="160"/>
              </a:spcBef>
              <a:spcAft>
                <a:spcPts val="0"/>
              </a:spcAft>
              <a:buFont typeface="Arial"/>
              <a:buNone/>
              <a:defRPr sz="1600" b="1"/>
            </a:lvl9pPr>
          </a:lstStyle>
          <a:p>
            <a:endParaRPr/>
          </a:p>
        </p:txBody>
      </p:sp>
      <p:sp>
        <p:nvSpPr>
          <p:cNvPr id="66" name="Shape 66"/>
          <p:cNvSpPr txBox="1">
            <a:spLocks noGrp="1"/>
          </p:cNvSpPr>
          <p:nvPr>
            <p:ph type="body" idx="2"/>
          </p:nvPr>
        </p:nvSpPr>
        <p:spPr>
          <a:xfrm>
            <a:off x="473043" y="2621484"/>
            <a:ext cx="4040188" cy="1338828"/>
          </a:xfrm>
          <a:prstGeom prst="rect">
            <a:avLst/>
          </a:prstGeom>
          <a:noFill/>
          <a:ln>
            <a:noFill/>
          </a:ln>
        </p:spPr>
        <p:txBody>
          <a:bodyPr lIns="91425" tIns="91425" rIns="91425" bIns="91425" anchor="t" anchorCtr="1">
            <a:spAutoFit/>
          </a:bodyPr>
          <a:lstStyle>
            <a:lvl1pPr marL="165100" lvl="0" indent="-50800" algn="l">
              <a:spcBef>
                <a:spcPts val="450"/>
              </a:spcBef>
              <a:spcAft>
                <a:spcPts val="0"/>
              </a:spcAft>
              <a:buSzPct val="100000"/>
              <a:defRPr sz="1800" b="0">
                <a:solidFill>
                  <a:schemeClr val="dk1"/>
                </a:solidFill>
                <a:latin typeface="Allerta"/>
                <a:ea typeface="Allerta"/>
                <a:cs typeface="Allerta"/>
                <a:sym typeface="Allerta"/>
              </a:defRPr>
            </a:lvl1pPr>
            <a:lvl2pPr marL="344488" lvl="1" indent="-77788" algn="l">
              <a:lnSpc>
                <a:spcPct val="95000"/>
              </a:lnSpc>
              <a:spcBef>
                <a:spcPts val="160"/>
              </a:spcBef>
              <a:spcAft>
                <a:spcPts val="0"/>
              </a:spcAft>
              <a:buSzPct val="100000"/>
              <a:defRPr sz="1600">
                <a:solidFill>
                  <a:schemeClr val="dk1"/>
                </a:solidFill>
                <a:latin typeface="Allerta"/>
                <a:ea typeface="Allerta"/>
                <a:cs typeface="Allerta"/>
                <a:sym typeface="Allerta"/>
              </a:defRPr>
            </a:lvl2pPr>
            <a:lvl3pPr marL="509588" lvl="2" indent="-65087" algn="l">
              <a:lnSpc>
                <a:spcPct val="95000"/>
              </a:lnSpc>
              <a:spcBef>
                <a:spcPts val="160"/>
              </a:spcBef>
              <a:spcAft>
                <a:spcPts val="0"/>
              </a:spcAft>
              <a:buSzPct val="100000"/>
              <a:defRPr sz="1600">
                <a:solidFill>
                  <a:schemeClr val="dk1"/>
                </a:solidFill>
                <a:latin typeface="Allerta"/>
                <a:ea typeface="Allerta"/>
                <a:cs typeface="Allerta"/>
                <a:sym typeface="Allerta"/>
              </a:defRPr>
            </a:lvl3pPr>
            <a:lvl4pPr marL="688975" lvl="3" indent="-92075" algn="l">
              <a:lnSpc>
                <a:spcPct val="95000"/>
              </a:lnSpc>
              <a:spcBef>
                <a:spcPts val="140"/>
              </a:spcBef>
              <a:spcAft>
                <a:spcPts val="0"/>
              </a:spcAft>
              <a:buSzPct val="100000"/>
              <a:defRPr sz="1400">
                <a:solidFill>
                  <a:schemeClr val="dk1"/>
                </a:solidFill>
                <a:latin typeface="Allerta"/>
                <a:ea typeface="Allerta"/>
                <a:cs typeface="Allerta"/>
                <a:sym typeface="Allerta"/>
              </a:defRPr>
            </a:lvl4pPr>
            <a:lvl5pPr marL="854075" lvl="4" indent="-79375" algn="l">
              <a:lnSpc>
                <a:spcPct val="95000"/>
              </a:lnSpc>
              <a:spcBef>
                <a:spcPts val="140"/>
              </a:spcBef>
              <a:spcAft>
                <a:spcPts val="0"/>
              </a:spcAft>
              <a:buSzPct val="100000"/>
              <a:defRPr sz="1400">
                <a:solidFill>
                  <a:schemeClr val="dk1"/>
                </a:solidFill>
                <a:latin typeface="Allerta"/>
                <a:ea typeface="Allerta"/>
                <a:cs typeface="Allerta"/>
                <a:sym typeface="Allerta"/>
              </a:defRPr>
            </a:lvl5pPr>
            <a:lvl6pPr marL="1141413" lvl="5" indent="319087" algn="l">
              <a:lnSpc>
                <a:spcPct val="95000"/>
              </a:lnSpc>
              <a:spcBef>
                <a:spcPts val="160"/>
              </a:spcBef>
              <a:spcAft>
                <a:spcPts val="0"/>
              </a:spcAft>
              <a:buSzPct val="100000"/>
              <a:buFont typeface="Arial"/>
              <a:defRPr sz="1600"/>
            </a:lvl6pPr>
            <a:lvl7pPr marL="1598613" lvl="6" indent="319087" algn="l">
              <a:lnSpc>
                <a:spcPct val="95000"/>
              </a:lnSpc>
              <a:spcBef>
                <a:spcPts val="160"/>
              </a:spcBef>
              <a:spcAft>
                <a:spcPts val="0"/>
              </a:spcAft>
              <a:buSzPct val="100000"/>
              <a:buFont typeface="Arial"/>
              <a:defRPr sz="1600"/>
            </a:lvl7pPr>
            <a:lvl8pPr marL="2055813" lvl="7" indent="319086" algn="l">
              <a:lnSpc>
                <a:spcPct val="95000"/>
              </a:lnSpc>
              <a:spcBef>
                <a:spcPts val="160"/>
              </a:spcBef>
              <a:spcAft>
                <a:spcPts val="0"/>
              </a:spcAft>
              <a:buSzPct val="100000"/>
              <a:buFont typeface="Arial"/>
              <a:defRPr sz="1600"/>
            </a:lvl8pPr>
            <a:lvl9pPr marL="2513013" lvl="8" indent="319086" algn="l">
              <a:lnSpc>
                <a:spcPct val="95000"/>
              </a:lnSpc>
              <a:spcBef>
                <a:spcPts val="160"/>
              </a:spcBef>
              <a:spcAft>
                <a:spcPts val="0"/>
              </a:spcAft>
              <a:buSzPct val="100000"/>
              <a:buFont typeface="Arial"/>
              <a:defRPr sz="1600"/>
            </a:lvl9pPr>
          </a:lstStyle>
          <a:p>
            <a:endParaRPr/>
          </a:p>
        </p:txBody>
      </p:sp>
      <p:sp>
        <p:nvSpPr>
          <p:cNvPr id="67" name="Shape 67"/>
          <p:cNvSpPr txBox="1">
            <a:spLocks noGrp="1"/>
          </p:cNvSpPr>
          <p:nvPr>
            <p:ph type="body" idx="3"/>
          </p:nvPr>
        </p:nvSpPr>
        <p:spPr>
          <a:xfrm>
            <a:off x="4660870" y="2166763"/>
            <a:ext cx="4041775" cy="369331"/>
          </a:xfrm>
          <a:prstGeom prst="rect">
            <a:avLst/>
          </a:prstGeom>
          <a:noFill/>
          <a:ln>
            <a:noFill/>
          </a:ln>
        </p:spPr>
        <p:txBody>
          <a:bodyPr lIns="91425" tIns="91425" rIns="91425" bIns="91425" anchor="b" anchorCtr="1">
            <a:spAutoFit/>
          </a:bodyPr>
          <a:lstStyle>
            <a:lvl1pPr marL="0" lvl="0" indent="0" algn="l">
              <a:spcBef>
                <a:spcPts val="450"/>
              </a:spcBef>
              <a:spcAft>
                <a:spcPts val="0"/>
              </a:spcAft>
              <a:buNone/>
              <a:defRPr sz="1800" b="1">
                <a:solidFill>
                  <a:schemeClr val="accent1"/>
                </a:solidFill>
              </a:defRPr>
            </a:lvl1pPr>
            <a:lvl2pPr marL="457200" lvl="1" indent="0" algn="l">
              <a:lnSpc>
                <a:spcPct val="95000"/>
              </a:lnSpc>
              <a:spcBef>
                <a:spcPts val="200"/>
              </a:spcBef>
              <a:spcAft>
                <a:spcPts val="0"/>
              </a:spcAft>
              <a:buNone/>
              <a:defRPr sz="2000" b="1"/>
            </a:lvl2pPr>
            <a:lvl3pPr marL="914400" lvl="2" indent="0" algn="l">
              <a:lnSpc>
                <a:spcPct val="95000"/>
              </a:lnSpc>
              <a:spcBef>
                <a:spcPts val="180"/>
              </a:spcBef>
              <a:spcAft>
                <a:spcPts val="0"/>
              </a:spcAft>
              <a:buNone/>
              <a:defRPr sz="1800" b="1"/>
            </a:lvl3pPr>
            <a:lvl4pPr marL="1371600" lvl="3" indent="0" algn="l">
              <a:lnSpc>
                <a:spcPct val="95000"/>
              </a:lnSpc>
              <a:spcBef>
                <a:spcPts val="160"/>
              </a:spcBef>
              <a:spcAft>
                <a:spcPts val="0"/>
              </a:spcAft>
              <a:buNone/>
              <a:defRPr sz="1600" b="1"/>
            </a:lvl4pPr>
            <a:lvl5pPr marL="1828800" lvl="4" indent="0" algn="l">
              <a:lnSpc>
                <a:spcPct val="95000"/>
              </a:lnSpc>
              <a:spcBef>
                <a:spcPts val="160"/>
              </a:spcBef>
              <a:spcAft>
                <a:spcPts val="0"/>
              </a:spcAft>
              <a:buNone/>
              <a:defRPr sz="1600" b="1"/>
            </a:lvl5pPr>
            <a:lvl6pPr marL="2286000" lvl="5" indent="0" algn="l">
              <a:lnSpc>
                <a:spcPct val="95000"/>
              </a:lnSpc>
              <a:spcBef>
                <a:spcPts val="160"/>
              </a:spcBef>
              <a:spcAft>
                <a:spcPts val="0"/>
              </a:spcAft>
              <a:buFont typeface="Arial"/>
              <a:buNone/>
              <a:defRPr sz="1600" b="1"/>
            </a:lvl6pPr>
            <a:lvl7pPr marL="2743200" lvl="6" indent="0" algn="l">
              <a:lnSpc>
                <a:spcPct val="95000"/>
              </a:lnSpc>
              <a:spcBef>
                <a:spcPts val="160"/>
              </a:spcBef>
              <a:spcAft>
                <a:spcPts val="0"/>
              </a:spcAft>
              <a:buFont typeface="Arial"/>
              <a:buNone/>
              <a:defRPr sz="1600" b="1"/>
            </a:lvl7pPr>
            <a:lvl8pPr marL="3200400" lvl="7" indent="0" algn="l">
              <a:lnSpc>
                <a:spcPct val="95000"/>
              </a:lnSpc>
              <a:spcBef>
                <a:spcPts val="160"/>
              </a:spcBef>
              <a:spcAft>
                <a:spcPts val="0"/>
              </a:spcAft>
              <a:buFont typeface="Arial"/>
              <a:buNone/>
              <a:defRPr sz="1600" b="1"/>
            </a:lvl8pPr>
            <a:lvl9pPr marL="3657600" lvl="8" indent="0" algn="l">
              <a:lnSpc>
                <a:spcPct val="95000"/>
              </a:lnSpc>
              <a:spcBef>
                <a:spcPts val="160"/>
              </a:spcBef>
              <a:spcAft>
                <a:spcPts val="0"/>
              </a:spcAft>
              <a:buFont typeface="Arial"/>
              <a:buNone/>
              <a:defRPr sz="1600" b="1"/>
            </a:lvl9pPr>
          </a:lstStyle>
          <a:p>
            <a:endParaRPr/>
          </a:p>
        </p:txBody>
      </p:sp>
      <p:sp>
        <p:nvSpPr>
          <p:cNvPr id="68" name="Shape 68"/>
          <p:cNvSpPr txBox="1">
            <a:spLocks noGrp="1"/>
          </p:cNvSpPr>
          <p:nvPr>
            <p:ph type="body" idx="4"/>
          </p:nvPr>
        </p:nvSpPr>
        <p:spPr>
          <a:xfrm>
            <a:off x="4660869" y="2621484"/>
            <a:ext cx="4041775" cy="1338828"/>
          </a:xfrm>
          <a:prstGeom prst="rect">
            <a:avLst/>
          </a:prstGeom>
          <a:noFill/>
          <a:ln>
            <a:noFill/>
          </a:ln>
        </p:spPr>
        <p:txBody>
          <a:bodyPr lIns="91425" tIns="91425" rIns="91425" bIns="91425" anchor="t" anchorCtr="1">
            <a:spAutoFit/>
          </a:bodyPr>
          <a:lstStyle>
            <a:lvl1pPr marL="165100" lvl="0" indent="-50800" algn="l">
              <a:spcBef>
                <a:spcPts val="450"/>
              </a:spcBef>
              <a:spcAft>
                <a:spcPts val="0"/>
              </a:spcAft>
              <a:buSzPct val="100000"/>
              <a:defRPr sz="1800" b="0">
                <a:solidFill>
                  <a:schemeClr val="dk1"/>
                </a:solidFill>
                <a:latin typeface="Allerta"/>
                <a:ea typeface="Allerta"/>
                <a:cs typeface="Allerta"/>
                <a:sym typeface="Allerta"/>
              </a:defRPr>
            </a:lvl1pPr>
            <a:lvl2pPr marL="344488" lvl="1" indent="-77788" algn="l">
              <a:lnSpc>
                <a:spcPct val="95000"/>
              </a:lnSpc>
              <a:spcBef>
                <a:spcPts val="160"/>
              </a:spcBef>
              <a:spcAft>
                <a:spcPts val="0"/>
              </a:spcAft>
              <a:buSzPct val="100000"/>
              <a:defRPr sz="1600">
                <a:solidFill>
                  <a:schemeClr val="dk1"/>
                </a:solidFill>
                <a:latin typeface="Allerta"/>
                <a:ea typeface="Allerta"/>
                <a:cs typeface="Allerta"/>
                <a:sym typeface="Allerta"/>
              </a:defRPr>
            </a:lvl2pPr>
            <a:lvl3pPr marL="509588" lvl="2" indent="-65087" algn="l">
              <a:lnSpc>
                <a:spcPct val="95000"/>
              </a:lnSpc>
              <a:spcBef>
                <a:spcPts val="160"/>
              </a:spcBef>
              <a:spcAft>
                <a:spcPts val="0"/>
              </a:spcAft>
              <a:buSzPct val="100000"/>
              <a:defRPr sz="1600">
                <a:solidFill>
                  <a:schemeClr val="dk1"/>
                </a:solidFill>
                <a:latin typeface="Allerta"/>
                <a:ea typeface="Allerta"/>
                <a:cs typeface="Allerta"/>
                <a:sym typeface="Allerta"/>
              </a:defRPr>
            </a:lvl3pPr>
            <a:lvl4pPr marL="688975" lvl="3" indent="-92075" algn="l">
              <a:lnSpc>
                <a:spcPct val="95000"/>
              </a:lnSpc>
              <a:spcBef>
                <a:spcPts val="140"/>
              </a:spcBef>
              <a:spcAft>
                <a:spcPts val="0"/>
              </a:spcAft>
              <a:buSzPct val="100000"/>
              <a:defRPr sz="1400">
                <a:solidFill>
                  <a:schemeClr val="dk1"/>
                </a:solidFill>
                <a:latin typeface="Allerta"/>
                <a:ea typeface="Allerta"/>
                <a:cs typeface="Allerta"/>
                <a:sym typeface="Allerta"/>
              </a:defRPr>
            </a:lvl4pPr>
            <a:lvl5pPr marL="854075" lvl="4" indent="-79375" algn="l">
              <a:lnSpc>
                <a:spcPct val="95000"/>
              </a:lnSpc>
              <a:spcBef>
                <a:spcPts val="140"/>
              </a:spcBef>
              <a:spcAft>
                <a:spcPts val="0"/>
              </a:spcAft>
              <a:buSzPct val="100000"/>
              <a:defRPr sz="1400">
                <a:solidFill>
                  <a:schemeClr val="dk1"/>
                </a:solidFill>
                <a:latin typeface="Allerta"/>
                <a:ea typeface="Allerta"/>
                <a:cs typeface="Allerta"/>
                <a:sym typeface="Allerta"/>
              </a:defRPr>
            </a:lvl5pPr>
            <a:lvl6pPr marL="1141413" lvl="5" indent="319087" algn="l">
              <a:lnSpc>
                <a:spcPct val="95000"/>
              </a:lnSpc>
              <a:spcBef>
                <a:spcPts val="160"/>
              </a:spcBef>
              <a:spcAft>
                <a:spcPts val="0"/>
              </a:spcAft>
              <a:buSzPct val="100000"/>
              <a:buFont typeface="Arial"/>
              <a:defRPr sz="1600"/>
            </a:lvl6pPr>
            <a:lvl7pPr marL="1598613" lvl="6" indent="319087" algn="l">
              <a:lnSpc>
                <a:spcPct val="95000"/>
              </a:lnSpc>
              <a:spcBef>
                <a:spcPts val="160"/>
              </a:spcBef>
              <a:spcAft>
                <a:spcPts val="0"/>
              </a:spcAft>
              <a:buSzPct val="100000"/>
              <a:buFont typeface="Arial"/>
              <a:defRPr sz="1600"/>
            </a:lvl7pPr>
            <a:lvl8pPr marL="2055813" lvl="7" indent="319086" algn="l">
              <a:lnSpc>
                <a:spcPct val="95000"/>
              </a:lnSpc>
              <a:spcBef>
                <a:spcPts val="160"/>
              </a:spcBef>
              <a:spcAft>
                <a:spcPts val="0"/>
              </a:spcAft>
              <a:buSzPct val="100000"/>
              <a:buFont typeface="Arial"/>
              <a:defRPr sz="1600"/>
            </a:lvl8pPr>
            <a:lvl9pPr marL="2513013" lvl="8" indent="319086" algn="l">
              <a:lnSpc>
                <a:spcPct val="95000"/>
              </a:lnSpc>
              <a:spcBef>
                <a:spcPts val="160"/>
              </a:spcBef>
              <a:spcAft>
                <a:spcPts val="0"/>
              </a:spcAft>
              <a:buSzPct val="100000"/>
              <a:buFont typeface="Arial"/>
              <a:defRPr sz="1600"/>
            </a:lvl9pPr>
          </a:lstStyle>
          <a:p>
            <a:endParaRPr/>
          </a:p>
        </p:txBody>
      </p:sp>
      <p:sp>
        <p:nvSpPr>
          <p:cNvPr id="69" name="Shape 69"/>
          <p:cNvSpPr txBox="1">
            <a:spLocks noGrp="1"/>
          </p:cNvSpPr>
          <p:nvPr>
            <p:ph type="dt" idx="10"/>
          </p:nvPr>
        </p:nvSpPr>
        <p:spPr>
          <a:xfrm>
            <a:off x="484186" y="6438900"/>
            <a:ext cx="1252537"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70" name="Shape 70"/>
          <p:cNvSpPr txBox="1">
            <a:spLocks noGrp="1"/>
          </p:cNvSpPr>
          <p:nvPr>
            <p:ph type="ftr" idx="11"/>
          </p:nvPr>
        </p:nvSpPr>
        <p:spPr>
          <a:xfrm>
            <a:off x="1736725" y="6438900"/>
            <a:ext cx="6153150"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71" name="Shape 71"/>
          <p:cNvSpPr txBox="1">
            <a:spLocks noGrp="1"/>
          </p:cNvSpPr>
          <p:nvPr>
            <p:ph type="sldNum" idx="12"/>
          </p:nvPr>
        </p:nvSpPr>
        <p:spPr>
          <a:xfrm>
            <a:off x="7899400" y="6438900"/>
            <a:ext cx="1244600"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a:solidFill>
                  <a:schemeClr val="dk1"/>
                </a:solidFill>
                <a:latin typeface="Arial"/>
                <a:ea typeface="Arial"/>
                <a:cs typeface="Arial"/>
                <a:sym typeface="Arial"/>
              </a:rPr>
              <a:t>‹#›</a:t>
            </a:fld>
            <a:endParaRPr lang="en-US" sz="1000" b="0" i="0" u="none">
              <a:solidFill>
                <a:schemeClr val="dk1"/>
              </a:solidFill>
              <a:latin typeface="Arial"/>
              <a:ea typeface="Arial"/>
              <a:cs typeface="Arial"/>
              <a:sym typeface="Arial"/>
            </a:endParaRPr>
          </a:p>
        </p:txBody>
      </p: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0" y="1528388"/>
            <a:ext cx="9144001" cy="480131"/>
          </a:xfrm>
          <a:prstGeom prst="rect">
            <a:avLst/>
          </a:prstGeom>
          <a:noFill/>
          <a:ln>
            <a:noFill/>
          </a:ln>
        </p:spPr>
        <p:txBody>
          <a:bodyPr lIns="91425" tIns="91425" rIns="91425" bIns="91425" anchor="b" anchorCtr="1">
            <a:spAutoFit/>
          </a:bodyPr>
          <a:lstStyle>
            <a:lvl1pPr marL="0" lvl="0" indent="0" algn="l">
              <a:lnSpc>
                <a:spcPct val="90000"/>
              </a:lnSpc>
              <a:spcBef>
                <a:spcPts val="0"/>
              </a:spcBef>
              <a:spcAft>
                <a:spcPts val="0"/>
              </a:spcAft>
              <a:buNone/>
              <a:defRPr/>
            </a:lvl1pPr>
            <a:lvl2pPr marL="0" lvl="1" indent="0" algn="l">
              <a:lnSpc>
                <a:spcPct val="90000"/>
              </a:lnSpc>
              <a:spcBef>
                <a:spcPts val="0"/>
              </a:spcBef>
              <a:spcAft>
                <a:spcPts val="0"/>
              </a:spcAft>
              <a:buNone/>
              <a:defRPr/>
            </a:lvl2pPr>
            <a:lvl3pPr marL="0" lvl="2" indent="0" algn="l">
              <a:lnSpc>
                <a:spcPct val="90000"/>
              </a:lnSpc>
              <a:spcBef>
                <a:spcPts val="0"/>
              </a:spcBef>
              <a:spcAft>
                <a:spcPts val="0"/>
              </a:spcAft>
              <a:buNone/>
              <a:defRPr/>
            </a:lvl3pPr>
            <a:lvl4pPr marL="0" lvl="3" indent="0" algn="l">
              <a:lnSpc>
                <a:spcPct val="90000"/>
              </a:lnSpc>
              <a:spcBef>
                <a:spcPts val="0"/>
              </a:spcBef>
              <a:spcAft>
                <a:spcPts val="0"/>
              </a:spcAft>
              <a:buNone/>
              <a:defRPr/>
            </a:lvl4pPr>
            <a:lvl5pPr marL="0" lvl="4" indent="0" algn="l">
              <a:lnSpc>
                <a:spcPct val="90000"/>
              </a:lnSpc>
              <a:spcBef>
                <a:spcPts val="0"/>
              </a:spcBef>
              <a:spcAft>
                <a:spcPts val="0"/>
              </a:spcAft>
              <a:buNone/>
              <a:defRPr/>
            </a:lvl5pPr>
            <a:lvl6pPr marL="457200" lvl="5" indent="0" algn="l">
              <a:lnSpc>
                <a:spcPct val="90000"/>
              </a:lnSpc>
              <a:spcBef>
                <a:spcPts val="0"/>
              </a:spcBef>
              <a:spcAft>
                <a:spcPts val="0"/>
              </a:spcAft>
              <a:buNone/>
              <a:defRPr/>
            </a:lvl6pPr>
            <a:lvl7pPr marL="914400" lvl="6" indent="0" algn="l">
              <a:lnSpc>
                <a:spcPct val="90000"/>
              </a:lnSpc>
              <a:spcBef>
                <a:spcPts val="0"/>
              </a:spcBef>
              <a:spcAft>
                <a:spcPts val="0"/>
              </a:spcAft>
              <a:buNone/>
              <a:defRPr/>
            </a:lvl7pPr>
            <a:lvl8pPr marL="1371600" lvl="7" indent="0" algn="l">
              <a:lnSpc>
                <a:spcPct val="90000"/>
              </a:lnSpc>
              <a:spcBef>
                <a:spcPts val="0"/>
              </a:spcBef>
              <a:spcAft>
                <a:spcPts val="0"/>
              </a:spcAft>
              <a:buNone/>
              <a:defRPr/>
            </a:lvl8pPr>
            <a:lvl9pPr marL="1828800" lvl="8" indent="0" algn="l">
              <a:lnSpc>
                <a:spcPct val="90000"/>
              </a:lnSpc>
              <a:spcBef>
                <a:spcPts val="0"/>
              </a:spcBef>
              <a:spcAft>
                <a:spcPts val="0"/>
              </a:spcAft>
              <a:buNone/>
              <a:defRPr/>
            </a:lvl9pPr>
          </a:lstStyle>
          <a:p>
            <a:endParaRPr/>
          </a:p>
        </p:txBody>
      </p:sp>
      <p:sp>
        <p:nvSpPr>
          <p:cNvPr id="74" name="Shape 74"/>
          <p:cNvSpPr txBox="1">
            <a:spLocks noGrp="1"/>
          </p:cNvSpPr>
          <p:nvPr>
            <p:ph type="body" idx="1"/>
          </p:nvPr>
        </p:nvSpPr>
        <p:spPr>
          <a:xfrm>
            <a:off x="502947" y="2275788"/>
            <a:ext cx="4002321" cy="2062103"/>
          </a:xfrm>
          <a:prstGeom prst="rect">
            <a:avLst/>
          </a:prstGeom>
          <a:noFill/>
          <a:ln>
            <a:noFill/>
          </a:ln>
        </p:spPr>
        <p:txBody>
          <a:bodyPr lIns="91425" tIns="91425" rIns="91425" bIns="91425" anchor="t" anchorCtr="0">
            <a:spAutoFit/>
          </a:bodyPr>
          <a:lstStyle>
            <a:lvl1pPr marL="165100" lvl="0" indent="-6350" algn="l">
              <a:lnSpc>
                <a:spcPct val="100000"/>
              </a:lnSpc>
              <a:spcBef>
                <a:spcPts val="0"/>
              </a:spcBef>
              <a:spcAft>
                <a:spcPts val="600"/>
              </a:spcAft>
              <a:buSzPct val="125000"/>
              <a:buFont typeface="Arial"/>
              <a:buChar char="•"/>
              <a:defRPr sz="2000" b="0">
                <a:solidFill>
                  <a:schemeClr val="dk1"/>
                </a:solidFill>
                <a:latin typeface="Allerta"/>
                <a:ea typeface="Allerta"/>
                <a:cs typeface="Allerta"/>
                <a:sym typeface="Allerta"/>
              </a:defRPr>
            </a:lvl1pPr>
            <a:lvl2pPr marL="344488" lvl="1" indent="-36513" algn="l">
              <a:lnSpc>
                <a:spcPct val="100000"/>
              </a:lnSpc>
              <a:spcBef>
                <a:spcPts val="0"/>
              </a:spcBef>
              <a:spcAft>
                <a:spcPts val="600"/>
              </a:spcAft>
              <a:buSzPct val="125000"/>
              <a:buFont typeface="Arial"/>
              <a:buChar char="•"/>
              <a:defRPr sz="1800">
                <a:solidFill>
                  <a:schemeClr val="dk1"/>
                </a:solidFill>
                <a:latin typeface="Allerta"/>
                <a:ea typeface="Allerta"/>
                <a:cs typeface="Allerta"/>
                <a:sym typeface="Allerta"/>
              </a:defRPr>
            </a:lvl2pPr>
            <a:lvl3pPr marL="509588" lvl="2" indent="-23812" algn="l">
              <a:lnSpc>
                <a:spcPct val="100000"/>
              </a:lnSpc>
              <a:spcBef>
                <a:spcPts val="0"/>
              </a:spcBef>
              <a:spcAft>
                <a:spcPts val="600"/>
              </a:spcAft>
              <a:buSzPct val="125000"/>
              <a:buFont typeface="Arial"/>
              <a:buChar char="•"/>
              <a:defRPr sz="1800">
                <a:solidFill>
                  <a:schemeClr val="dk1"/>
                </a:solidFill>
                <a:latin typeface="Allerta"/>
                <a:ea typeface="Allerta"/>
                <a:cs typeface="Allerta"/>
                <a:sym typeface="Allerta"/>
              </a:defRPr>
            </a:lvl3pPr>
            <a:lvl4pPr marL="688975" lvl="3" indent="-53975" algn="l">
              <a:lnSpc>
                <a:spcPct val="100000"/>
              </a:lnSpc>
              <a:spcBef>
                <a:spcPts val="0"/>
              </a:spcBef>
              <a:spcAft>
                <a:spcPts val="600"/>
              </a:spcAft>
              <a:buSzPct val="125000"/>
              <a:buFont typeface="Arial"/>
              <a:buChar char="•"/>
              <a:defRPr sz="1600">
                <a:solidFill>
                  <a:schemeClr val="dk1"/>
                </a:solidFill>
                <a:latin typeface="Allerta"/>
                <a:ea typeface="Allerta"/>
                <a:cs typeface="Allerta"/>
                <a:sym typeface="Allerta"/>
              </a:defRPr>
            </a:lvl4pPr>
            <a:lvl5pPr marL="854075" lvl="4" indent="-41275" algn="l">
              <a:lnSpc>
                <a:spcPct val="100000"/>
              </a:lnSpc>
              <a:spcBef>
                <a:spcPts val="0"/>
              </a:spcBef>
              <a:spcAft>
                <a:spcPts val="600"/>
              </a:spcAft>
              <a:buSzPct val="125000"/>
              <a:buFont typeface="Arial"/>
              <a:buChar char="•"/>
              <a:defRPr sz="1600">
                <a:solidFill>
                  <a:schemeClr val="dk1"/>
                </a:solidFill>
                <a:latin typeface="Allerta"/>
                <a:ea typeface="Allerta"/>
                <a:cs typeface="Allerta"/>
                <a:sym typeface="Allerta"/>
              </a:defRPr>
            </a:lvl5pPr>
            <a:lvl6pPr marL="1141413" lvl="5" indent="331787" algn="l">
              <a:lnSpc>
                <a:spcPct val="95000"/>
              </a:lnSpc>
              <a:spcBef>
                <a:spcPts val="180"/>
              </a:spcBef>
              <a:spcAft>
                <a:spcPts val="0"/>
              </a:spcAft>
              <a:buSzPct val="100000"/>
              <a:buFont typeface="Arial"/>
              <a:defRPr sz="1800"/>
            </a:lvl6pPr>
            <a:lvl7pPr marL="1598613" lvl="6" indent="331787" algn="l">
              <a:lnSpc>
                <a:spcPct val="95000"/>
              </a:lnSpc>
              <a:spcBef>
                <a:spcPts val="180"/>
              </a:spcBef>
              <a:spcAft>
                <a:spcPts val="0"/>
              </a:spcAft>
              <a:buSzPct val="100000"/>
              <a:buFont typeface="Arial"/>
              <a:defRPr sz="1800"/>
            </a:lvl7pPr>
            <a:lvl8pPr marL="2055813" lvl="7" indent="331786" algn="l">
              <a:lnSpc>
                <a:spcPct val="95000"/>
              </a:lnSpc>
              <a:spcBef>
                <a:spcPts val="180"/>
              </a:spcBef>
              <a:spcAft>
                <a:spcPts val="0"/>
              </a:spcAft>
              <a:buSzPct val="100000"/>
              <a:buFont typeface="Arial"/>
              <a:defRPr sz="1800"/>
            </a:lvl8pPr>
            <a:lvl9pPr marL="2513013" lvl="8" indent="331786" algn="l">
              <a:lnSpc>
                <a:spcPct val="95000"/>
              </a:lnSpc>
              <a:spcBef>
                <a:spcPts val="180"/>
              </a:spcBef>
              <a:spcAft>
                <a:spcPts val="0"/>
              </a:spcAft>
              <a:buSzPct val="100000"/>
              <a:buFont typeface="Arial"/>
              <a:defRPr sz="1800"/>
            </a:lvl9pPr>
          </a:lstStyle>
          <a:p>
            <a:endParaRPr/>
          </a:p>
        </p:txBody>
      </p:sp>
      <p:sp>
        <p:nvSpPr>
          <p:cNvPr id="75" name="Shape 75"/>
          <p:cNvSpPr txBox="1">
            <a:spLocks noGrp="1"/>
          </p:cNvSpPr>
          <p:nvPr>
            <p:ph type="body" idx="2"/>
          </p:nvPr>
        </p:nvSpPr>
        <p:spPr>
          <a:xfrm>
            <a:off x="4657667" y="2275788"/>
            <a:ext cx="3969948" cy="2062103"/>
          </a:xfrm>
          <a:prstGeom prst="rect">
            <a:avLst/>
          </a:prstGeom>
          <a:noFill/>
          <a:ln>
            <a:noFill/>
          </a:ln>
        </p:spPr>
        <p:txBody>
          <a:bodyPr lIns="91425" tIns="91425" rIns="91425" bIns="91425" anchor="t" anchorCtr="0">
            <a:spAutoFit/>
          </a:bodyPr>
          <a:lstStyle>
            <a:lvl1pPr marL="165100" lvl="0" indent="-6350" algn="l">
              <a:lnSpc>
                <a:spcPct val="100000"/>
              </a:lnSpc>
              <a:spcBef>
                <a:spcPts val="0"/>
              </a:spcBef>
              <a:spcAft>
                <a:spcPts val="600"/>
              </a:spcAft>
              <a:buSzPct val="125000"/>
              <a:buFont typeface="Arial"/>
              <a:buChar char="•"/>
              <a:defRPr sz="2000" b="0">
                <a:solidFill>
                  <a:schemeClr val="dk1"/>
                </a:solidFill>
                <a:latin typeface="Allerta"/>
                <a:ea typeface="Allerta"/>
                <a:cs typeface="Allerta"/>
                <a:sym typeface="Allerta"/>
              </a:defRPr>
            </a:lvl1pPr>
            <a:lvl2pPr marL="344488" lvl="1" indent="-36513" algn="l">
              <a:lnSpc>
                <a:spcPct val="100000"/>
              </a:lnSpc>
              <a:spcBef>
                <a:spcPts val="0"/>
              </a:spcBef>
              <a:spcAft>
                <a:spcPts val="600"/>
              </a:spcAft>
              <a:buSzPct val="125000"/>
              <a:buFont typeface="Arial"/>
              <a:buChar char="•"/>
              <a:defRPr sz="1800">
                <a:solidFill>
                  <a:schemeClr val="dk1"/>
                </a:solidFill>
                <a:latin typeface="Allerta"/>
                <a:ea typeface="Allerta"/>
                <a:cs typeface="Allerta"/>
                <a:sym typeface="Allerta"/>
              </a:defRPr>
            </a:lvl2pPr>
            <a:lvl3pPr marL="509588" lvl="2" indent="-23812" algn="l">
              <a:lnSpc>
                <a:spcPct val="100000"/>
              </a:lnSpc>
              <a:spcBef>
                <a:spcPts val="0"/>
              </a:spcBef>
              <a:spcAft>
                <a:spcPts val="600"/>
              </a:spcAft>
              <a:buSzPct val="125000"/>
              <a:buFont typeface="Arial"/>
              <a:buChar char="•"/>
              <a:defRPr sz="1800">
                <a:solidFill>
                  <a:schemeClr val="dk1"/>
                </a:solidFill>
                <a:latin typeface="Allerta"/>
                <a:ea typeface="Allerta"/>
                <a:cs typeface="Allerta"/>
                <a:sym typeface="Allerta"/>
              </a:defRPr>
            </a:lvl3pPr>
            <a:lvl4pPr marL="688975" lvl="3" indent="-53975" algn="l">
              <a:lnSpc>
                <a:spcPct val="100000"/>
              </a:lnSpc>
              <a:spcBef>
                <a:spcPts val="0"/>
              </a:spcBef>
              <a:spcAft>
                <a:spcPts val="600"/>
              </a:spcAft>
              <a:buSzPct val="125000"/>
              <a:buFont typeface="Arial"/>
              <a:buChar char="•"/>
              <a:defRPr sz="1600">
                <a:solidFill>
                  <a:schemeClr val="dk1"/>
                </a:solidFill>
                <a:latin typeface="Allerta"/>
                <a:ea typeface="Allerta"/>
                <a:cs typeface="Allerta"/>
                <a:sym typeface="Allerta"/>
              </a:defRPr>
            </a:lvl4pPr>
            <a:lvl5pPr marL="854075" lvl="4" indent="-41275" algn="l">
              <a:lnSpc>
                <a:spcPct val="100000"/>
              </a:lnSpc>
              <a:spcBef>
                <a:spcPts val="0"/>
              </a:spcBef>
              <a:spcAft>
                <a:spcPts val="600"/>
              </a:spcAft>
              <a:buSzPct val="125000"/>
              <a:buFont typeface="Arial"/>
              <a:buChar char="•"/>
              <a:defRPr sz="1600">
                <a:solidFill>
                  <a:schemeClr val="dk1"/>
                </a:solidFill>
                <a:latin typeface="Allerta"/>
                <a:ea typeface="Allerta"/>
                <a:cs typeface="Allerta"/>
                <a:sym typeface="Allerta"/>
              </a:defRPr>
            </a:lvl5pPr>
            <a:lvl6pPr marL="1141413" lvl="5" indent="331787" algn="l">
              <a:lnSpc>
                <a:spcPct val="95000"/>
              </a:lnSpc>
              <a:spcBef>
                <a:spcPts val="180"/>
              </a:spcBef>
              <a:spcAft>
                <a:spcPts val="0"/>
              </a:spcAft>
              <a:buSzPct val="100000"/>
              <a:buFont typeface="Arial"/>
              <a:defRPr sz="1800"/>
            </a:lvl6pPr>
            <a:lvl7pPr marL="1598613" lvl="6" indent="331787" algn="l">
              <a:lnSpc>
                <a:spcPct val="95000"/>
              </a:lnSpc>
              <a:spcBef>
                <a:spcPts val="180"/>
              </a:spcBef>
              <a:spcAft>
                <a:spcPts val="0"/>
              </a:spcAft>
              <a:buSzPct val="100000"/>
              <a:buFont typeface="Arial"/>
              <a:defRPr sz="1800"/>
            </a:lvl7pPr>
            <a:lvl8pPr marL="2055813" lvl="7" indent="331786" algn="l">
              <a:lnSpc>
                <a:spcPct val="95000"/>
              </a:lnSpc>
              <a:spcBef>
                <a:spcPts val="180"/>
              </a:spcBef>
              <a:spcAft>
                <a:spcPts val="0"/>
              </a:spcAft>
              <a:buSzPct val="100000"/>
              <a:buFont typeface="Arial"/>
              <a:defRPr sz="1800"/>
            </a:lvl8pPr>
            <a:lvl9pPr marL="2513013" lvl="8" indent="331786" algn="l">
              <a:lnSpc>
                <a:spcPct val="95000"/>
              </a:lnSpc>
              <a:spcBef>
                <a:spcPts val="180"/>
              </a:spcBef>
              <a:spcAft>
                <a:spcPts val="0"/>
              </a:spcAft>
              <a:buSzPct val="100000"/>
              <a:buFont typeface="Arial"/>
              <a:defRPr sz="1800"/>
            </a:lvl9pPr>
          </a:lstStyle>
          <a:p>
            <a:endParaRPr/>
          </a:p>
        </p:txBody>
      </p:sp>
      <p:sp>
        <p:nvSpPr>
          <p:cNvPr id="76" name="Shape 76"/>
          <p:cNvSpPr txBox="1">
            <a:spLocks noGrp="1"/>
          </p:cNvSpPr>
          <p:nvPr>
            <p:ph type="dt" idx="10"/>
          </p:nvPr>
        </p:nvSpPr>
        <p:spPr>
          <a:xfrm>
            <a:off x="484186" y="6438900"/>
            <a:ext cx="1252537"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77" name="Shape 77"/>
          <p:cNvSpPr txBox="1">
            <a:spLocks noGrp="1"/>
          </p:cNvSpPr>
          <p:nvPr>
            <p:ph type="ftr" idx="11"/>
          </p:nvPr>
        </p:nvSpPr>
        <p:spPr>
          <a:xfrm>
            <a:off x="1736725" y="6438900"/>
            <a:ext cx="6153150"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78" name="Shape 78"/>
          <p:cNvSpPr txBox="1">
            <a:spLocks noGrp="1"/>
          </p:cNvSpPr>
          <p:nvPr>
            <p:ph type="sldNum" idx="12"/>
          </p:nvPr>
        </p:nvSpPr>
        <p:spPr>
          <a:xfrm>
            <a:off x="7899400" y="6438900"/>
            <a:ext cx="1244600"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a:solidFill>
                  <a:schemeClr val="dk1"/>
                </a:solidFill>
                <a:latin typeface="Arial"/>
                <a:ea typeface="Arial"/>
                <a:cs typeface="Arial"/>
                <a:sym typeface="Arial"/>
              </a:rPr>
              <a:t>‹#›</a:t>
            </a:fld>
            <a:endParaRPr lang="en-US" sz="1000" b="0" i="0" u="none">
              <a:solidFill>
                <a:schemeClr val="dk1"/>
              </a:solidFill>
              <a:latin typeface="Arial"/>
              <a:ea typeface="Arial"/>
              <a:cs typeface="Arial"/>
              <a:sym typeface="Arial"/>
            </a:endParaRPr>
          </a:p>
        </p:txBody>
      </p: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245888" y="998505"/>
            <a:ext cx="8652222" cy="461664"/>
          </a:xfrm>
          <a:prstGeom prst="rect">
            <a:avLst/>
          </a:prstGeom>
          <a:noFill/>
          <a:ln>
            <a:noFill/>
          </a:ln>
        </p:spPr>
        <p:txBody>
          <a:bodyPr lIns="91425" tIns="91425" rIns="91425" bIns="91425" anchor="b" anchorCtr="1">
            <a:spAutoFit/>
          </a:bodyPr>
          <a:lstStyle>
            <a:lvl1pPr marL="0" lvl="0" indent="0" algn="ctr">
              <a:lnSpc>
                <a:spcPct val="100000"/>
              </a:lnSpc>
              <a:spcBef>
                <a:spcPts val="0"/>
              </a:spcBef>
              <a:spcAft>
                <a:spcPts val="0"/>
              </a:spcAft>
              <a:buNone/>
              <a:defRPr sz="2400">
                <a:solidFill>
                  <a:schemeClr val="dk1"/>
                </a:solidFill>
              </a:defRPr>
            </a:lvl1pPr>
            <a:lvl2pPr marL="0" lvl="1" indent="0" algn="l">
              <a:lnSpc>
                <a:spcPct val="90000"/>
              </a:lnSpc>
              <a:spcBef>
                <a:spcPts val="0"/>
              </a:spcBef>
              <a:spcAft>
                <a:spcPts val="0"/>
              </a:spcAft>
              <a:buNone/>
              <a:defRPr/>
            </a:lvl2pPr>
            <a:lvl3pPr marL="0" lvl="2" indent="0" algn="l">
              <a:lnSpc>
                <a:spcPct val="90000"/>
              </a:lnSpc>
              <a:spcBef>
                <a:spcPts val="0"/>
              </a:spcBef>
              <a:spcAft>
                <a:spcPts val="0"/>
              </a:spcAft>
              <a:buNone/>
              <a:defRPr/>
            </a:lvl3pPr>
            <a:lvl4pPr marL="0" lvl="3" indent="0" algn="l">
              <a:lnSpc>
                <a:spcPct val="90000"/>
              </a:lnSpc>
              <a:spcBef>
                <a:spcPts val="0"/>
              </a:spcBef>
              <a:spcAft>
                <a:spcPts val="0"/>
              </a:spcAft>
              <a:buNone/>
              <a:defRPr/>
            </a:lvl4pPr>
            <a:lvl5pPr marL="0" lvl="4" indent="0" algn="l">
              <a:lnSpc>
                <a:spcPct val="90000"/>
              </a:lnSpc>
              <a:spcBef>
                <a:spcPts val="0"/>
              </a:spcBef>
              <a:spcAft>
                <a:spcPts val="0"/>
              </a:spcAft>
              <a:buNone/>
              <a:defRPr/>
            </a:lvl5pPr>
            <a:lvl6pPr marL="457200" lvl="5" indent="0" algn="l">
              <a:lnSpc>
                <a:spcPct val="90000"/>
              </a:lnSpc>
              <a:spcBef>
                <a:spcPts val="0"/>
              </a:spcBef>
              <a:spcAft>
                <a:spcPts val="0"/>
              </a:spcAft>
              <a:buNone/>
              <a:defRPr/>
            </a:lvl6pPr>
            <a:lvl7pPr marL="914400" lvl="6" indent="0" algn="l">
              <a:lnSpc>
                <a:spcPct val="90000"/>
              </a:lnSpc>
              <a:spcBef>
                <a:spcPts val="0"/>
              </a:spcBef>
              <a:spcAft>
                <a:spcPts val="0"/>
              </a:spcAft>
              <a:buNone/>
              <a:defRPr/>
            </a:lvl7pPr>
            <a:lvl8pPr marL="1371600" lvl="7" indent="0" algn="l">
              <a:lnSpc>
                <a:spcPct val="90000"/>
              </a:lnSpc>
              <a:spcBef>
                <a:spcPts val="0"/>
              </a:spcBef>
              <a:spcAft>
                <a:spcPts val="0"/>
              </a:spcAft>
              <a:buNone/>
              <a:defRPr/>
            </a:lvl8pPr>
            <a:lvl9pPr marL="1828800" lvl="8" indent="0" algn="l">
              <a:lnSpc>
                <a:spcPct val="90000"/>
              </a:lnSpc>
              <a:spcBef>
                <a:spcPts val="0"/>
              </a:spcBef>
              <a:spcAft>
                <a:spcPts val="0"/>
              </a:spcAft>
              <a:buNone/>
              <a:defRPr/>
            </a:lvl9pPr>
          </a:lstStyle>
          <a:p>
            <a:endParaRPr/>
          </a:p>
        </p:txBody>
      </p:sp>
      <p:sp>
        <p:nvSpPr>
          <p:cNvPr id="81" name="Shape 81"/>
          <p:cNvSpPr txBox="1">
            <a:spLocks noGrp="1"/>
          </p:cNvSpPr>
          <p:nvPr>
            <p:ph type="subTitle" idx="1"/>
          </p:nvPr>
        </p:nvSpPr>
        <p:spPr>
          <a:xfrm>
            <a:off x="245888" y="1496679"/>
            <a:ext cx="8652222" cy="430886"/>
          </a:xfrm>
          <a:prstGeom prst="rect">
            <a:avLst/>
          </a:prstGeom>
          <a:noFill/>
          <a:ln>
            <a:noFill/>
          </a:ln>
        </p:spPr>
        <p:txBody>
          <a:bodyPr lIns="91425" tIns="91425" rIns="91425" bIns="91425" anchor="t" anchorCtr="1">
            <a:spAutoFit/>
          </a:bodyPr>
          <a:lstStyle>
            <a:lvl1pPr marL="0" lvl="0" indent="0" algn="ctr">
              <a:spcBef>
                <a:spcPts val="550"/>
              </a:spcBef>
              <a:spcAft>
                <a:spcPts val="0"/>
              </a:spcAft>
              <a:buFont typeface="Allerta"/>
              <a:buNone/>
              <a:defRPr sz="2200" b="0">
                <a:solidFill>
                  <a:schemeClr val="accent1"/>
                </a:solidFill>
                <a:latin typeface="Allerta"/>
                <a:ea typeface="Allerta"/>
                <a:cs typeface="Allerta"/>
                <a:sym typeface="Allerta"/>
              </a:defRPr>
            </a:lvl1pPr>
            <a:lvl2pPr marL="344488" lvl="1" indent="-65088" algn="l">
              <a:lnSpc>
                <a:spcPct val="95000"/>
              </a:lnSpc>
              <a:spcBef>
                <a:spcPts val="180"/>
              </a:spcBef>
              <a:spcAft>
                <a:spcPts val="0"/>
              </a:spcAft>
              <a:defRPr/>
            </a:lvl2pPr>
            <a:lvl3pPr marL="509588" lvl="2" indent="-52387" algn="l">
              <a:lnSpc>
                <a:spcPct val="95000"/>
              </a:lnSpc>
              <a:spcBef>
                <a:spcPts val="180"/>
              </a:spcBef>
              <a:spcAft>
                <a:spcPts val="0"/>
              </a:spcAft>
              <a:defRPr/>
            </a:lvl3pPr>
            <a:lvl4pPr marL="688975" lvl="3" indent="-66675" algn="l">
              <a:lnSpc>
                <a:spcPct val="95000"/>
              </a:lnSpc>
              <a:spcBef>
                <a:spcPts val="180"/>
              </a:spcBef>
              <a:spcAft>
                <a:spcPts val="0"/>
              </a:spcAft>
              <a:defRPr/>
            </a:lvl4pPr>
            <a:lvl5pPr marL="854075" lvl="4" indent="-53975" algn="l">
              <a:lnSpc>
                <a:spcPct val="95000"/>
              </a:lnSpc>
              <a:spcBef>
                <a:spcPts val="180"/>
              </a:spcBef>
              <a:spcAft>
                <a:spcPts val="0"/>
              </a:spcAft>
              <a:defRPr/>
            </a:lvl5pPr>
            <a:lvl6pPr marL="1141413" lvl="5" indent="331787" algn="l">
              <a:lnSpc>
                <a:spcPct val="95000"/>
              </a:lnSpc>
              <a:spcBef>
                <a:spcPts val="180"/>
              </a:spcBef>
              <a:spcAft>
                <a:spcPts val="0"/>
              </a:spcAft>
              <a:defRPr/>
            </a:lvl6pPr>
            <a:lvl7pPr marL="1598613" lvl="6" indent="331787" algn="l">
              <a:lnSpc>
                <a:spcPct val="95000"/>
              </a:lnSpc>
              <a:spcBef>
                <a:spcPts val="180"/>
              </a:spcBef>
              <a:spcAft>
                <a:spcPts val="0"/>
              </a:spcAft>
              <a:defRPr/>
            </a:lvl7pPr>
            <a:lvl8pPr marL="2055813" lvl="7" indent="331786" algn="l">
              <a:lnSpc>
                <a:spcPct val="95000"/>
              </a:lnSpc>
              <a:spcBef>
                <a:spcPts val="180"/>
              </a:spcBef>
              <a:spcAft>
                <a:spcPts val="0"/>
              </a:spcAft>
              <a:defRPr/>
            </a:lvl8pPr>
            <a:lvl9pPr marL="2513013" lvl="8" indent="331786" algn="l">
              <a:lnSpc>
                <a:spcPct val="95000"/>
              </a:lnSpc>
              <a:spcBef>
                <a:spcPts val="180"/>
              </a:spcBef>
              <a:spcAft>
                <a:spcPts val="0"/>
              </a:spcAft>
              <a:defRPr/>
            </a:lvl9pPr>
          </a:lstStyle>
          <a:p>
            <a:endParaRPr/>
          </a:p>
        </p:txBody>
      </p:sp>
      <p:sp>
        <p:nvSpPr>
          <p:cNvPr id="82" name="Shape 82"/>
          <p:cNvSpPr txBox="1">
            <a:spLocks noGrp="1"/>
          </p:cNvSpPr>
          <p:nvPr>
            <p:ph type="dt" idx="10"/>
          </p:nvPr>
        </p:nvSpPr>
        <p:spPr>
          <a:xfrm>
            <a:off x="484186" y="6438900"/>
            <a:ext cx="1252537"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83" name="Shape 83"/>
          <p:cNvSpPr txBox="1">
            <a:spLocks noGrp="1"/>
          </p:cNvSpPr>
          <p:nvPr>
            <p:ph type="ftr" idx="11"/>
          </p:nvPr>
        </p:nvSpPr>
        <p:spPr>
          <a:xfrm>
            <a:off x="1736725" y="6438900"/>
            <a:ext cx="6153150"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84" name="Shape 84"/>
          <p:cNvSpPr txBox="1">
            <a:spLocks noGrp="1"/>
          </p:cNvSpPr>
          <p:nvPr>
            <p:ph type="sldNum" idx="12"/>
          </p:nvPr>
        </p:nvSpPr>
        <p:spPr>
          <a:xfrm>
            <a:off x="7899400" y="6438900"/>
            <a:ext cx="1244600"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a:solidFill>
                  <a:schemeClr val="dk1"/>
                </a:solidFill>
                <a:latin typeface="Arial"/>
                <a:ea typeface="Arial"/>
                <a:cs typeface="Arial"/>
                <a:sym typeface="Arial"/>
              </a:rPr>
              <a:t>‹#›</a:t>
            </a:fld>
            <a:endParaRPr lang="en-US" sz="1000" b="0" i="0" u="none">
              <a:solidFill>
                <a:schemeClr val="dk1"/>
              </a:solidFill>
              <a:latin typeface="Arial"/>
              <a:ea typeface="Arial"/>
              <a:cs typeface="Arial"/>
              <a:sym typeface="Arial"/>
            </a:endParaRPr>
          </a:p>
        </p:txBody>
      </p: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1" y="2392432"/>
            <a:ext cx="9143996" cy="424731"/>
          </a:xfrm>
          <a:prstGeom prst="rect">
            <a:avLst/>
          </a:prstGeom>
          <a:noFill/>
          <a:ln>
            <a:noFill/>
          </a:ln>
        </p:spPr>
        <p:txBody>
          <a:bodyPr lIns="91425" tIns="91425" rIns="91425" bIns="91425" anchor="b" anchorCtr="0">
            <a:spAutoFit/>
          </a:bodyPr>
          <a:lstStyle>
            <a:lvl1pPr marL="0" lvl="0" indent="0" algn="ctr">
              <a:lnSpc>
                <a:spcPct val="90000"/>
              </a:lnSpc>
              <a:spcBef>
                <a:spcPts val="0"/>
              </a:spcBef>
              <a:spcAft>
                <a:spcPts val="0"/>
              </a:spcAft>
              <a:buNone/>
              <a:defRPr sz="2400">
                <a:solidFill>
                  <a:schemeClr val="dk1"/>
                </a:solidFill>
              </a:defRPr>
            </a:lvl1pPr>
            <a:lvl2pPr marL="0" lvl="1" indent="0" algn="l">
              <a:lnSpc>
                <a:spcPct val="90000"/>
              </a:lnSpc>
              <a:spcBef>
                <a:spcPts val="0"/>
              </a:spcBef>
              <a:spcAft>
                <a:spcPts val="0"/>
              </a:spcAft>
              <a:buNone/>
              <a:defRPr/>
            </a:lvl2pPr>
            <a:lvl3pPr marL="0" lvl="2" indent="0" algn="l">
              <a:lnSpc>
                <a:spcPct val="90000"/>
              </a:lnSpc>
              <a:spcBef>
                <a:spcPts val="0"/>
              </a:spcBef>
              <a:spcAft>
                <a:spcPts val="0"/>
              </a:spcAft>
              <a:buNone/>
              <a:defRPr/>
            </a:lvl3pPr>
            <a:lvl4pPr marL="0" lvl="3" indent="0" algn="l">
              <a:lnSpc>
                <a:spcPct val="90000"/>
              </a:lnSpc>
              <a:spcBef>
                <a:spcPts val="0"/>
              </a:spcBef>
              <a:spcAft>
                <a:spcPts val="0"/>
              </a:spcAft>
              <a:buNone/>
              <a:defRPr/>
            </a:lvl4pPr>
            <a:lvl5pPr marL="0" lvl="4" indent="0" algn="l">
              <a:lnSpc>
                <a:spcPct val="90000"/>
              </a:lnSpc>
              <a:spcBef>
                <a:spcPts val="0"/>
              </a:spcBef>
              <a:spcAft>
                <a:spcPts val="0"/>
              </a:spcAft>
              <a:buNone/>
              <a:defRPr/>
            </a:lvl5pPr>
            <a:lvl6pPr marL="457200" lvl="5" indent="0" algn="l">
              <a:lnSpc>
                <a:spcPct val="90000"/>
              </a:lnSpc>
              <a:spcBef>
                <a:spcPts val="0"/>
              </a:spcBef>
              <a:spcAft>
                <a:spcPts val="0"/>
              </a:spcAft>
              <a:buNone/>
              <a:defRPr/>
            </a:lvl6pPr>
            <a:lvl7pPr marL="914400" lvl="6" indent="0" algn="l">
              <a:lnSpc>
                <a:spcPct val="90000"/>
              </a:lnSpc>
              <a:spcBef>
                <a:spcPts val="0"/>
              </a:spcBef>
              <a:spcAft>
                <a:spcPts val="0"/>
              </a:spcAft>
              <a:buNone/>
              <a:defRPr/>
            </a:lvl7pPr>
            <a:lvl8pPr marL="1371600" lvl="7" indent="0" algn="l">
              <a:lnSpc>
                <a:spcPct val="90000"/>
              </a:lnSpc>
              <a:spcBef>
                <a:spcPts val="0"/>
              </a:spcBef>
              <a:spcAft>
                <a:spcPts val="0"/>
              </a:spcAft>
              <a:buNone/>
              <a:defRPr/>
            </a:lvl8pPr>
            <a:lvl9pPr marL="1828800" lvl="8" indent="0" algn="l">
              <a:lnSpc>
                <a:spcPct val="90000"/>
              </a:lnSpc>
              <a:spcBef>
                <a:spcPts val="0"/>
              </a:spcBef>
              <a:spcAft>
                <a:spcPts val="0"/>
              </a:spcAft>
              <a:buNone/>
              <a:defRPr/>
            </a:lvl9pPr>
          </a:lstStyle>
          <a:p>
            <a:endParaRPr/>
          </a:p>
        </p:txBody>
      </p:sp>
      <p:sp>
        <p:nvSpPr>
          <p:cNvPr id="20" name="Shape 20"/>
          <p:cNvSpPr txBox="1">
            <a:spLocks noGrp="1"/>
          </p:cNvSpPr>
          <p:nvPr>
            <p:ph type="subTitle" idx="1"/>
          </p:nvPr>
        </p:nvSpPr>
        <p:spPr>
          <a:xfrm>
            <a:off x="0" y="3025243"/>
            <a:ext cx="9143997" cy="430887"/>
          </a:xfrm>
          <a:prstGeom prst="rect">
            <a:avLst/>
          </a:prstGeom>
          <a:noFill/>
          <a:ln>
            <a:noFill/>
          </a:ln>
        </p:spPr>
        <p:txBody>
          <a:bodyPr lIns="91425" tIns="91425" rIns="91425" bIns="91425" anchor="t" anchorCtr="0">
            <a:spAutoFit/>
          </a:bodyPr>
          <a:lstStyle>
            <a:lvl1pPr marL="0" lvl="0" indent="0" algn="ctr">
              <a:spcBef>
                <a:spcPts val="550"/>
              </a:spcBef>
              <a:spcAft>
                <a:spcPts val="0"/>
              </a:spcAft>
              <a:buFont typeface="Arial"/>
              <a:buNone/>
              <a:defRPr sz="2200" b="0">
                <a:solidFill>
                  <a:schemeClr val="accent1"/>
                </a:solidFill>
                <a:latin typeface="Allerta"/>
                <a:ea typeface="Allerta"/>
                <a:cs typeface="Allerta"/>
                <a:sym typeface="Allerta"/>
              </a:defRPr>
            </a:lvl1pPr>
            <a:lvl2pPr marL="344488" lvl="1" indent="-65088" algn="l">
              <a:lnSpc>
                <a:spcPct val="95000"/>
              </a:lnSpc>
              <a:spcBef>
                <a:spcPts val="180"/>
              </a:spcBef>
              <a:spcAft>
                <a:spcPts val="0"/>
              </a:spcAft>
              <a:defRPr/>
            </a:lvl2pPr>
            <a:lvl3pPr marL="509588" lvl="2" indent="-52387" algn="l">
              <a:lnSpc>
                <a:spcPct val="95000"/>
              </a:lnSpc>
              <a:spcBef>
                <a:spcPts val="180"/>
              </a:spcBef>
              <a:spcAft>
                <a:spcPts val="0"/>
              </a:spcAft>
              <a:defRPr/>
            </a:lvl3pPr>
            <a:lvl4pPr marL="688975" lvl="3" indent="-66675" algn="l">
              <a:lnSpc>
                <a:spcPct val="95000"/>
              </a:lnSpc>
              <a:spcBef>
                <a:spcPts val="180"/>
              </a:spcBef>
              <a:spcAft>
                <a:spcPts val="0"/>
              </a:spcAft>
              <a:defRPr/>
            </a:lvl4pPr>
            <a:lvl5pPr marL="854075" lvl="4" indent="-53975" algn="l">
              <a:lnSpc>
                <a:spcPct val="95000"/>
              </a:lnSpc>
              <a:spcBef>
                <a:spcPts val="180"/>
              </a:spcBef>
              <a:spcAft>
                <a:spcPts val="0"/>
              </a:spcAft>
              <a:defRPr/>
            </a:lvl5pPr>
            <a:lvl6pPr marL="1141413" lvl="5" indent="331787" algn="l">
              <a:lnSpc>
                <a:spcPct val="95000"/>
              </a:lnSpc>
              <a:spcBef>
                <a:spcPts val="180"/>
              </a:spcBef>
              <a:spcAft>
                <a:spcPts val="0"/>
              </a:spcAft>
              <a:defRPr/>
            </a:lvl6pPr>
            <a:lvl7pPr marL="1598613" lvl="6" indent="331787" algn="l">
              <a:lnSpc>
                <a:spcPct val="95000"/>
              </a:lnSpc>
              <a:spcBef>
                <a:spcPts val="180"/>
              </a:spcBef>
              <a:spcAft>
                <a:spcPts val="0"/>
              </a:spcAft>
              <a:defRPr/>
            </a:lvl7pPr>
            <a:lvl8pPr marL="2055813" lvl="7" indent="331786" algn="l">
              <a:lnSpc>
                <a:spcPct val="95000"/>
              </a:lnSpc>
              <a:spcBef>
                <a:spcPts val="180"/>
              </a:spcBef>
              <a:spcAft>
                <a:spcPts val="0"/>
              </a:spcAft>
              <a:defRPr/>
            </a:lvl8pPr>
            <a:lvl9pPr marL="2513013" lvl="8" indent="331786" algn="l">
              <a:lnSpc>
                <a:spcPct val="95000"/>
              </a:lnSpc>
              <a:spcBef>
                <a:spcPts val="180"/>
              </a:spcBef>
              <a:spcAft>
                <a:spcPts val="0"/>
              </a:spcAft>
              <a:defRPr/>
            </a:lvl9pPr>
          </a:lstStyle>
          <a:p>
            <a:endParaRPr/>
          </a:p>
        </p:txBody>
      </p:sp>
      <p:sp>
        <p:nvSpPr>
          <p:cNvPr id="21" name="Shape 21"/>
          <p:cNvSpPr txBox="1">
            <a:spLocks noGrp="1"/>
          </p:cNvSpPr>
          <p:nvPr>
            <p:ph type="dt" idx="10"/>
          </p:nvPr>
        </p:nvSpPr>
        <p:spPr>
          <a:xfrm>
            <a:off x="484186" y="6381750"/>
            <a:ext cx="1550987" cy="476250"/>
          </a:xfrm>
          <a:prstGeom prst="rect">
            <a:avLst/>
          </a:prstGeom>
          <a:noFill/>
          <a:ln>
            <a:noFill/>
          </a:ln>
        </p:spPr>
        <p:txBody>
          <a:bodyPr lIns="91425" tIns="91425" rIns="91425" bIns="91425" anchor="b" anchorCtr="0"/>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22" name="Shape 22"/>
          <p:cNvSpPr txBox="1">
            <a:spLocks noGrp="1"/>
          </p:cNvSpPr>
          <p:nvPr>
            <p:ph type="ftr" idx="11"/>
          </p:nvPr>
        </p:nvSpPr>
        <p:spPr>
          <a:xfrm>
            <a:off x="2066925" y="6381750"/>
            <a:ext cx="6100762" cy="476250"/>
          </a:xfrm>
          <a:prstGeom prst="rect">
            <a:avLst/>
          </a:prstGeom>
          <a:noFill/>
          <a:ln>
            <a:noFill/>
          </a:ln>
        </p:spPr>
        <p:txBody>
          <a:bodyPr lIns="91425" tIns="91425" rIns="91425" bIns="91425" anchor="b" anchorCtr="1"/>
          <a:lstStyle>
            <a:lvl1pPr marL="0" lvl="0" indent="0" algn="l">
              <a:lnSpc>
                <a:spcPct val="100000"/>
              </a:lnSpc>
              <a:spcBef>
                <a:spcPts val="0"/>
              </a:spcBef>
              <a:spcAft>
                <a:spcPts val="0"/>
              </a:spcAft>
              <a:buNone/>
              <a:defRPr/>
            </a:lvl1pPr>
            <a:lvl2pPr marL="457200" lvl="1" indent="0" algn="l">
              <a:lnSpc>
                <a:spcPct val="100000"/>
              </a:lnSpc>
              <a:spcBef>
                <a:spcPts val="0"/>
              </a:spcBef>
              <a:spcAft>
                <a:spcPts val="0"/>
              </a:spcAft>
              <a:buNone/>
              <a:defRPr/>
            </a:lvl2pPr>
            <a:lvl3pPr marL="914400" lvl="2" indent="0" algn="l">
              <a:lnSpc>
                <a:spcPct val="100000"/>
              </a:lnSpc>
              <a:spcBef>
                <a:spcPts val="0"/>
              </a:spcBef>
              <a:spcAft>
                <a:spcPts val="0"/>
              </a:spcAft>
              <a:buNone/>
              <a:defRPr/>
            </a:lvl3pPr>
            <a:lvl4pPr marL="1371600" lvl="3" indent="0" algn="l">
              <a:lnSpc>
                <a:spcPct val="100000"/>
              </a:lnSpc>
              <a:spcBef>
                <a:spcPts val="0"/>
              </a:spcBef>
              <a:spcAft>
                <a:spcPts val="0"/>
              </a:spcAft>
              <a:buNone/>
              <a:defRPr/>
            </a:lvl4pPr>
            <a:lvl5pPr marL="1828800" lvl="4" indent="0" algn="l">
              <a:lnSpc>
                <a:spcPct val="100000"/>
              </a:lnSpc>
              <a:spcBef>
                <a:spcPts val="0"/>
              </a:spcBef>
              <a:spcAft>
                <a:spcPts val="0"/>
              </a:spcAft>
              <a:buNone/>
              <a:defRPr/>
            </a:lvl5pPr>
            <a:lvl6pPr marL="2286000" lvl="5" indent="0" algn="l">
              <a:lnSpc>
                <a:spcPct val="100000"/>
              </a:lnSpc>
              <a:spcBef>
                <a:spcPts val="0"/>
              </a:spcBef>
              <a:spcAft>
                <a:spcPts val="0"/>
              </a:spcAft>
              <a:buNone/>
              <a:defRPr/>
            </a:lvl6pPr>
            <a:lvl7pPr marL="3200400" lvl="6" indent="0" algn="l">
              <a:lnSpc>
                <a:spcPct val="100000"/>
              </a:lnSpc>
              <a:spcBef>
                <a:spcPts val="0"/>
              </a:spcBef>
              <a:spcAft>
                <a:spcPts val="0"/>
              </a:spcAft>
              <a:buNone/>
              <a:defRPr/>
            </a:lvl7pPr>
            <a:lvl8pPr marL="4572000" lvl="7" indent="0" algn="l">
              <a:lnSpc>
                <a:spcPct val="100000"/>
              </a:lnSpc>
              <a:spcBef>
                <a:spcPts val="0"/>
              </a:spcBef>
              <a:spcAft>
                <a:spcPts val="0"/>
              </a:spcAft>
              <a:buNone/>
              <a:defRPr/>
            </a:lvl8pPr>
            <a:lvl9pPr marL="6400800" lvl="8" indent="0" algn="l">
              <a:lnSpc>
                <a:spcPct val="100000"/>
              </a:lnSpc>
              <a:spcBef>
                <a:spcPts val="0"/>
              </a:spcBef>
              <a:spcAft>
                <a:spcPts val="0"/>
              </a:spcAft>
              <a:buNone/>
              <a:defRPr/>
            </a:lvl9pPr>
          </a:lstStyle>
          <a:p>
            <a:endParaRPr/>
          </a:p>
        </p:txBody>
      </p:sp>
      <p:sp>
        <p:nvSpPr>
          <p:cNvPr id="23" name="Shape 23"/>
          <p:cNvSpPr txBox="1">
            <a:spLocks noGrp="1"/>
          </p:cNvSpPr>
          <p:nvPr>
            <p:ph type="sldNum" idx="12"/>
          </p:nvPr>
        </p:nvSpPr>
        <p:spPr>
          <a:xfrm>
            <a:off x="8169275" y="6381750"/>
            <a:ext cx="974725"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trike="noStrike" cap="none">
                <a:solidFill>
                  <a:schemeClr val="dk1"/>
                </a:solidFill>
                <a:latin typeface="Arial"/>
                <a:ea typeface="Arial"/>
                <a:cs typeface="Arial"/>
                <a:sym typeface="Arial"/>
              </a:rPr>
              <a:t>‹#›</a:t>
            </a:fld>
            <a:endParaRPr lang="en-US"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692225"/>
      </p:ext>
    </p:extLst>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EAEAEA"/>
            </a:gs>
          </a:gsLst>
          <a:lin ang="5400000" scaled="0"/>
        </a:gradFill>
        <a:effectLst/>
      </p:bgPr>
    </p:bg>
    <p:spTree>
      <p:nvGrpSpPr>
        <p:cNvPr id="1" name="Shape 24"/>
        <p:cNvGrpSpPr/>
        <p:nvPr/>
      </p:nvGrpSpPr>
      <p:grpSpPr>
        <a:xfrm>
          <a:off x="0" y="0"/>
          <a:ext cx="0" cy="0"/>
          <a:chOff x="0" y="0"/>
          <a:chExt cx="0" cy="0"/>
        </a:xfrm>
      </p:grpSpPr>
      <p:sp>
        <p:nvSpPr>
          <p:cNvPr id="25" name="Shape 25"/>
          <p:cNvSpPr txBox="1"/>
          <p:nvPr/>
        </p:nvSpPr>
        <p:spPr>
          <a:xfrm flipH="1">
            <a:off x="914400" y="0"/>
            <a:ext cx="8229600" cy="611187"/>
          </a:xfrm>
          <a:prstGeom prst="rect">
            <a:avLst/>
          </a:prstGeom>
          <a:gradFill>
            <a:gsLst>
              <a:gs pos="0">
                <a:srgbClr val="5E6A71"/>
              </a:gs>
              <a:gs pos="71000">
                <a:srgbClr val="FFFFFF"/>
              </a:gs>
              <a:gs pos="100000">
                <a:srgbClr val="FFFFFF"/>
              </a:gs>
            </a:gsLst>
            <a:lin ang="10800000"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pic>
        <p:nvPicPr>
          <p:cNvPr id="26" name="Shape 26"/>
          <p:cNvPicPr preferRelativeResize="0"/>
          <p:nvPr/>
        </p:nvPicPr>
        <p:blipFill rotWithShape="1">
          <a:blip r:embed="rId7">
            <a:alphaModFix/>
          </a:blip>
          <a:srcRect t="36422" b="38543"/>
          <a:stretch/>
        </p:blipFill>
        <p:spPr>
          <a:xfrm>
            <a:off x="0" y="0"/>
            <a:ext cx="914400" cy="611187"/>
          </a:xfrm>
          <a:prstGeom prst="rect">
            <a:avLst/>
          </a:prstGeom>
          <a:noFill/>
          <a:ln>
            <a:noFill/>
          </a:ln>
        </p:spPr>
      </p:pic>
      <p:cxnSp>
        <p:nvCxnSpPr>
          <p:cNvPr id="27" name="Shape 27"/>
          <p:cNvCxnSpPr/>
          <p:nvPr/>
        </p:nvCxnSpPr>
        <p:spPr>
          <a:xfrm>
            <a:off x="-17462" y="611187"/>
            <a:ext cx="9161462" cy="0"/>
          </a:xfrm>
          <a:prstGeom prst="straightConnector1">
            <a:avLst/>
          </a:prstGeom>
          <a:noFill/>
          <a:ln w="12700" cap="flat" cmpd="sng">
            <a:solidFill>
              <a:srgbClr val="971A2F"/>
            </a:solidFill>
            <a:prstDash val="solid"/>
            <a:miter/>
            <a:headEnd type="none" w="med" len="med"/>
            <a:tailEnd type="none" w="med" len="med"/>
          </a:ln>
        </p:spPr>
      </p:cxnSp>
      <p:cxnSp>
        <p:nvCxnSpPr>
          <p:cNvPr id="28" name="Shape 28"/>
          <p:cNvCxnSpPr/>
          <p:nvPr/>
        </p:nvCxnSpPr>
        <p:spPr>
          <a:xfrm>
            <a:off x="0" y="0"/>
            <a:ext cx="9161462" cy="0"/>
          </a:xfrm>
          <a:prstGeom prst="straightConnector1">
            <a:avLst/>
          </a:prstGeom>
          <a:noFill/>
          <a:ln w="12700" cap="flat" cmpd="sng">
            <a:solidFill>
              <a:srgbClr val="971A2F"/>
            </a:solidFill>
            <a:prstDash val="solid"/>
            <a:miter/>
            <a:headEnd type="none" w="med" len="med"/>
            <a:tailEnd type="none" w="med" len="med"/>
          </a:ln>
        </p:spPr>
      </p:cxnSp>
      <p:sp>
        <p:nvSpPr>
          <p:cNvPr id="33" name="Shape 33"/>
          <p:cNvSpPr txBox="1">
            <a:spLocks noGrp="1"/>
          </p:cNvSpPr>
          <p:nvPr>
            <p:ph type="sldNum" idx="12"/>
          </p:nvPr>
        </p:nvSpPr>
        <p:spPr>
          <a:xfrm>
            <a:off x="7899400" y="6438900"/>
            <a:ext cx="1244600" cy="47625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a:solidFill>
                  <a:schemeClr val="dk1"/>
                </a:solidFill>
                <a:latin typeface="Arial"/>
                <a:ea typeface="Arial"/>
                <a:cs typeface="Arial"/>
                <a:sym typeface="Arial"/>
              </a:rPr>
              <a:t>‹#›</a:t>
            </a:fld>
            <a:endParaRPr lang="en-US" sz="1000" b="0" i="0" u="none"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9" r:id="rId5"/>
  </p:sldLayoutIdLst>
  <p:transition>
    <p:randomBar dir="ver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282575" y="2288508"/>
            <a:ext cx="9699625" cy="480091"/>
          </a:xfrm>
          <a:prstGeom prst="rect">
            <a:avLst/>
          </a:prstGeom>
          <a:noFill/>
          <a:ln>
            <a:noFill/>
          </a:ln>
        </p:spPr>
        <p:txBody>
          <a:bodyPr lIns="457200" tIns="45700" rIns="457200" bIns="45700" anchor="b" anchorCtr="0">
            <a:spAutoFit/>
          </a:bodyPr>
          <a:lstStyle/>
          <a:p>
            <a:pPr lvl="0">
              <a:buClr>
                <a:schemeClr val="dk1"/>
              </a:buClr>
              <a:buSzPct val="25000"/>
            </a:pPr>
            <a:r>
              <a:rPr lang="en-US" sz="2800" smtClean="0"/>
              <a:t>Community Detection</a:t>
            </a:r>
            <a:r>
              <a:rPr lang="en-US" sz="2800" b="0" smtClean="0"/>
              <a:t> </a:t>
            </a:r>
            <a:r>
              <a:rPr lang="en-US" sz="2800" b="0" dirty="0"/>
              <a:t>In </a:t>
            </a:r>
            <a:r>
              <a:rPr lang="en-US" sz="2800" b="0"/>
              <a:t>Attributed </a:t>
            </a:r>
            <a:r>
              <a:rPr lang="en-US" sz="2800" b="0" smtClean="0"/>
              <a:t>Graph</a:t>
            </a:r>
            <a:r>
              <a:rPr lang="en-US" altLang="zh-CN" sz="2800" b="0" smtClean="0"/>
              <a:t>s</a:t>
            </a:r>
            <a:endParaRPr lang="en-US" sz="2800" b="1" i="0" u="none" dirty="0">
              <a:solidFill>
                <a:schemeClr val="dk1"/>
              </a:solidFill>
              <a:latin typeface="Allerta"/>
              <a:ea typeface="Allerta"/>
              <a:cs typeface="Allerta"/>
              <a:sym typeface="Allerta"/>
            </a:endParaRPr>
          </a:p>
        </p:txBody>
      </p:sp>
      <p:sp>
        <p:nvSpPr>
          <p:cNvPr id="93" name="Shape 93"/>
          <p:cNvSpPr txBox="1">
            <a:spLocks noGrp="1"/>
          </p:cNvSpPr>
          <p:nvPr>
            <p:ph type="subTitle" idx="1"/>
          </p:nvPr>
        </p:nvSpPr>
        <p:spPr>
          <a:xfrm>
            <a:off x="249237" y="3251200"/>
            <a:ext cx="8659812" cy="460375"/>
          </a:xfrm>
          <a:prstGeom prst="rect">
            <a:avLst/>
          </a:prstGeom>
          <a:noFill/>
          <a:ln>
            <a:noFill/>
          </a:ln>
        </p:spPr>
        <p:txBody>
          <a:bodyPr lIns="91425" tIns="45700" rIns="0" bIns="45700" anchor="t" anchorCtr="0">
            <a:spAutoFit/>
          </a:bodyPr>
          <a:lstStyle/>
          <a:p>
            <a:pPr marL="0" lvl="0" indent="0" algn="ctr" rtl="0">
              <a:lnSpc>
                <a:spcPct val="100000"/>
              </a:lnSpc>
              <a:spcBef>
                <a:spcPts val="0"/>
              </a:spcBef>
              <a:spcAft>
                <a:spcPts val="0"/>
              </a:spcAft>
              <a:buSzPct val="25000"/>
              <a:buNone/>
            </a:pPr>
            <a:r>
              <a:rPr lang="en-US" sz="2400" b="1" i="0" u="none" dirty="0" smtClean="0">
                <a:solidFill>
                  <a:schemeClr val="accent1"/>
                </a:solidFill>
                <a:latin typeface="Allerta"/>
                <a:ea typeface="Allerta"/>
                <a:cs typeface="Allerta"/>
                <a:sym typeface="Allerta"/>
              </a:rPr>
              <a:t>S</a:t>
            </a:r>
            <a:r>
              <a:rPr lang="en-US" altLang="zh-CN" sz="2400" b="1" i="0" u="none" dirty="0" smtClean="0">
                <a:solidFill>
                  <a:schemeClr val="accent1"/>
                </a:solidFill>
                <a:latin typeface="Allerta"/>
                <a:ea typeface="Allerta"/>
                <a:cs typeface="Allerta"/>
                <a:sym typeface="Allerta"/>
              </a:rPr>
              <a:t>heng Guan</a:t>
            </a:r>
            <a:endParaRPr lang="en-US" sz="2400" b="1" i="0" u="none" dirty="0">
              <a:solidFill>
                <a:schemeClr val="accent1"/>
              </a:solidFill>
              <a:latin typeface="Allerta"/>
              <a:ea typeface="Allerta"/>
              <a:cs typeface="Allerta"/>
              <a:sym typeface="Allerta"/>
            </a:endParaRPr>
          </a:p>
        </p:txBody>
      </p:sp>
      <p:sp>
        <p:nvSpPr>
          <p:cNvPr id="94" name="Shape 94"/>
          <p:cNvSpPr txBox="1"/>
          <p:nvPr/>
        </p:nvSpPr>
        <p:spPr>
          <a:xfrm>
            <a:off x="314325" y="4408486"/>
            <a:ext cx="8659812" cy="1392649"/>
          </a:xfrm>
          <a:prstGeom prst="rect">
            <a:avLst/>
          </a:prstGeom>
          <a:noFill/>
          <a:ln>
            <a:noFill/>
          </a:ln>
        </p:spPr>
        <p:txBody>
          <a:bodyPr lIns="91425" tIns="45700" rIns="0" bIns="45700" anchor="t" anchorCtr="0">
            <a:spAutoFit/>
          </a:bodyPr>
          <a:lstStyle/>
          <a:p>
            <a:pPr marL="0" marR="0" lvl="0" indent="0" algn="ctr" rtl="0">
              <a:lnSpc>
                <a:spcPct val="100000"/>
              </a:lnSpc>
              <a:spcBef>
                <a:spcPts val="0"/>
              </a:spcBef>
              <a:spcAft>
                <a:spcPts val="0"/>
              </a:spcAft>
              <a:buClr>
                <a:srgbClr val="3366FF"/>
              </a:buClr>
              <a:buSzPct val="25000"/>
              <a:buFont typeface="Allerta"/>
              <a:buNone/>
            </a:pPr>
            <a:r>
              <a:rPr lang="en-US" sz="1800" b="1" i="0" u="none" strike="noStrike" cap="none" dirty="0">
                <a:solidFill>
                  <a:srgbClr val="3366FF"/>
                </a:solidFill>
                <a:latin typeface="Allerta"/>
                <a:ea typeface="Allerta"/>
                <a:cs typeface="Allerta"/>
                <a:sym typeface="Allerta"/>
              </a:rPr>
              <a:t>Committee:</a:t>
            </a:r>
          </a:p>
          <a:p>
            <a:pPr lvl="0" algn="ctr">
              <a:spcBef>
                <a:spcPts val="450"/>
              </a:spcBef>
              <a:buClr>
                <a:srgbClr val="3366FF"/>
              </a:buClr>
              <a:buSzPct val="25000"/>
            </a:pPr>
            <a:r>
              <a:rPr lang="en-US" sz="1800" dirty="0" err="1" smtClean="0">
                <a:solidFill>
                  <a:schemeClr val="bg2"/>
                </a:solidFill>
                <a:latin typeface="Allerta"/>
                <a:ea typeface="Allerta"/>
                <a:cs typeface="Allerta"/>
                <a:sym typeface="Allerta"/>
              </a:rPr>
              <a:t>Assefaw</a:t>
            </a:r>
            <a:r>
              <a:rPr lang="en-US" sz="1800" dirty="0" smtClean="0">
                <a:solidFill>
                  <a:schemeClr val="bg2"/>
                </a:solidFill>
                <a:latin typeface="Allerta"/>
                <a:ea typeface="Allerta"/>
                <a:cs typeface="Allerta"/>
                <a:sym typeface="Allerta"/>
              </a:rPr>
              <a:t> Gebremedhin </a:t>
            </a:r>
            <a:r>
              <a:rPr lang="en-US" sz="1800" dirty="0">
                <a:solidFill>
                  <a:schemeClr val="bg2"/>
                </a:solidFill>
                <a:latin typeface="Allerta"/>
                <a:ea typeface="Allerta"/>
                <a:cs typeface="Allerta"/>
                <a:sym typeface="Allerta"/>
              </a:rPr>
              <a:t>(chair) </a:t>
            </a:r>
            <a:endParaRPr lang="en-US" sz="1800" dirty="0" smtClean="0">
              <a:solidFill>
                <a:schemeClr val="bg2"/>
              </a:solidFill>
              <a:latin typeface="Allerta"/>
              <a:ea typeface="Allerta"/>
              <a:cs typeface="Allerta"/>
              <a:sym typeface="Allerta"/>
            </a:endParaRPr>
          </a:p>
          <a:p>
            <a:pPr lvl="0" algn="ctr">
              <a:spcBef>
                <a:spcPts val="450"/>
              </a:spcBef>
              <a:buClr>
                <a:srgbClr val="3366FF"/>
              </a:buClr>
              <a:buSzPct val="25000"/>
            </a:pPr>
            <a:r>
              <a:rPr lang="en-US" sz="1800" dirty="0" err="1" smtClean="0">
                <a:solidFill>
                  <a:schemeClr val="bg2"/>
                </a:solidFill>
                <a:latin typeface="Allerta"/>
                <a:ea typeface="Allerta"/>
                <a:cs typeface="Allerta"/>
                <a:sym typeface="Allerta"/>
              </a:rPr>
              <a:t>Yinghui</a:t>
            </a:r>
            <a:r>
              <a:rPr lang="en-US" sz="1800" dirty="0" smtClean="0">
                <a:solidFill>
                  <a:schemeClr val="bg2"/>
                </a:solidFill>
                <a:latin typeface="Allerta"/>
                <a:ea typeface="Allerta"/>
                <a:cs typeface="Allerta"/>
                <a:sym typeface="Allerta"/>
              </a:rPr>
              <a:t> </a:t>
            </a:r>
            <a:r>
              <a:rPr lang="en-US" sz="1800" b="0" i="0" u="none" strike="noStrike" cap="none" dirty="0">
                <a:solidFill>
                  <a:schemeClr val="bg2"/>
                </a:solidFill>
                <a:latin typeface="Allerta"/>
                <a:ea typeface="Allerta"/>
                <a:cs typeface="Allerta"/>
                <a:sym typeface="Allerta"/>
              </a:rPr>
              <a:t>Wu</a:t>
            </a:r>
          </a:p>
          <a:p>
            <a:pPr algn="ctr">
              <a:spcBef>
                <a:spcPts val="450"/>
              </a:spcBef>
              <a:buClr>
                <a:srgbClr val="3366FF"/>
              </a:buClr>
              <a:buSzPct val="25000"/>
            </a:pPr>
            <a:r>
              <a:rPr lang="en-US" sz="1800" b="0" i="0" u="none" strike="noStrike" cap="none" dirty="0">
                <a:solidFill>
                  <a:schemeClr val="bg2"/>
                </a:solidFill>
                <a:latin typeface="Allerta"/>
                <a:ea typeface="Allerta"/>
                <a:cs typeface="Allerta"/>
                <a:sym typeface="Allerta"/>
              </a:rPr>
              <a:t> </a:t>
            </a:r>
            <a:r>
              <a:rPr lang="en-US" sz="1800" dirty="0" err="1" smtClean="0">
                <a:solidFill>
                  <a:schemeClr val="bg2"/>
                </a:solidFill>
                <a:latin typeface="Allerta"/>
                <a:ea typeface="Allerta"/>
                <a:cs typeface="Allerta"/>
                <a:sym typeface="Allerta"/>
              </a:rPr>
              <a:t>Venera</a:t>
            </a:r>
            <a:r>
              <a:rPr lang="en-US" sz="1800" dirty="0" smtClean="0">
                <a:solidFill>
                  <a:schemeClr val="bg2"/>
                </a:solidFill>
                <a:latin typeface="Allerta"/>
                <a:ea typeface="Allerta"/>
                <a:cs typeface="Allerta"/>
                <a:sym typeface="Allerta"/>
              </a:rPr>
              <a:t> </a:t>
            </a:r>
            <a:r>
              <a:rPr lang="en-US" sz="1800" dirty="0" err="1" smtClean="0">
                <a:solidFill>
                  <a:schemeClr val="bg2"/>
                </a:solidFill>
                <a:latin typeface="Allerta"/>
                <a:ea typeface="Allerta"/>
                <a:cs typeface="Allerta"/>
                <a:sym typeface="Allerta"/>
              </a:rPr>
              <a:t>Arnaoudova</a:t>
            </a:r>
            <a:r>
              <a:rPr lang="en-US" sz="1800" dirty="0" smtClean="0">
                <a:solidFill>
                  <a:schemeClr val="bg2"/>
                </a:solidFill>
                <a:latin typeface="Allerta"/>
                <a:ea typeface="Allerta"/>
                <a:cs typeface="Allerta"/>
                <a:sym typeface="Allerta"/>
              </a:rPr>
              <a:t> </a:t>
            </a:r>
            <a:endParaRPr lang="en-US" sz="1800" b="0" i="0" u="none" strike="noStrike" cap="none" dirty="0">
              <a:solidFill>
                <a:schemeClr val="bg2"/>
              </a:solidFill>
              <a:latin typeface="Allerta"/>
              <a:ea typeface="Allerta"/>
              <a:cs typeface="Allerta"/>
              <a:sym typeface="Allerta"/>
            </a:endParaRPr>
          </a:p>
        </p:txBody>
      </p:sp>
    </p:spTree>
  </p:cSld>
  <p:clrMapOvr>
    <a:masterClrMapping/>
  </p:clrMapOvr>
  <p:transition>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8" name="Shape 1018"/>
          <p:cNvSpPr txBox="1"/>
          <p:nvPr/>
        </p:nvSpPr>
        <p:spPr>
          <a:xfrm>
            <a:off x="5274234" y="80961"/>
            <a:ext cx="3989294"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CESNA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14</a:t>
            </a:r>
            <a:endParaRPr lang="en-US" sz="2400" b="1" i="1" u="none" dirty="0">
              <a:solidFill>
                <a:srgbClr val="000000"/>
              </a:solidFill>
              <a:latin typeface="Lemon"/>
              <a:ea typeface="Lemon"/>
              <a:cs typeface="Lemon"/>
              <a:sym typeface="Lemon"/>
            </a:endParaRPr>
          </a:p>
        </p:txBody>
      </p:sp>
      <p:sp>
        <p:nvSpPr>
          <p:cNvPr id="5" name="Content Placeholder 2"/>
          <p:cNvSpPr txBox="1">
            <a:spLocks/>
          </p:cNvSpPr>
          <p:nvPr/>
        </p:nvSpPr>
        <p:spPr>
          <a:xfrm>
            <a:off x="402673" y="2048592"/>
            <a:ext cx="8229600" cy="42269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Input:</a:t>
            </a:r>
          </a:p>
          <a:p>
            <a:pPr lvl="1"/>
            <a:r>
              <a:rPr lang="en-US" dirty="0" smtClean="0"/>
              <a:t> </a:t>
            </a:r>
            <a:r>
              <a:rPr lang="en-US" dirty="0"/>
              <a:t>attributed graph </a:t>
            </a:r>
            <a:r>
              <a:rPr lang="en-US" dirty="0" smtClean="0"/>
              <a:t>G: </a:t>
            </a:r>
            <a:r>
              <a:rPr lang="en-US" smtClean="0"/>
              <a:t>(</a:t>
            </a:r>
            <a:r>
              <a:rPr lang="en-US" smtClean="0"/>
              <a:t>V,E,X)</a:t>
            </a:r>
            <a:endParaRPr lang="en-US" sz="2400" dirty="0"/>
          </a:p>
          <a:p>
            <a:pPr marL="0" lvl="1" indent="0">
              <a:buNone/>
            </a:pPr>
            <a:r>
              <a:rPr lang="en-US" sz="3200" dirty="0"/>
              <a:t>Output:</a:t>
            </a:r>
          </a:p>
          <a:p>
            <a:pPr lvl="1"/>
            <a:r>
              <a:rPr lang="en-US" dirty="0" smtClean="0"/>
              <a:t>Partition P: V</a:t>
            </a:r>
          </a:p>
          <a:p>
            <a:pPr marL="457200" lvl="1" indent="0">
              <a:buNone/>
            </a:pPr>
            <a:endParaRPr lang="en-US" dirty="0" smtClean="0"/>
          </a:p>
          <a:p>
            <a:pPr lvl="1"/>
            <a:endParaRPr kumimoji="0" lang="en-US" sz="5200" i="0" u="none" strike="noStrike" kern="1200" cap="none" spc="0" normalizeH="0" baseline="0" noProof="0" dirty="0" smtClean="0">
              <a:ln>
                <a:noFill/>
              </a:ln>
              <a:solidFill>
                <a:sysClr val="windowText" lastClr="000000"/>
              </a:solidFill>
              <a:effectLst/>
              <a:uLnTx/>
              <a:uFillTx/>
              <a:latin typeface="Times"/>
              <a:cs typeface="Times"/>
            </a:endParaRPr>
          </a:p>
          <a:p>
            <a:pPr>
              <a:buFont typeface="Wingdings" charset="2"/>
              <a:buChar char="§"/>
            </a:pPr>
            <a:endParaRPr kumimoji="0" lang="en-US" sz="2800" i="0" u="none" strike="noStrike" kern="1200" cap="none" spc="0" normalizeH="0" baseline="0" noProof="0" dirty="0" smtClean="0">
              <a:ln>
                <a:noFill/>
              </a:ln>
              <a:solidFill>
                <a:sysClr val="windowText" lastClr="000000"/>
              </a:solidFill>
              <a:effectLst/>
              <a:uLnTx/>
              <a:uFillTx/>
              <a:latin typeface="Times"/>
              <a:cs typeface="Times"/>
            </a:endParaRPr>
          </a:p>
          <a:p>
            <a:pPr lvl="1">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7" name="Content Placeholder 2"/>
          <p:cNvSpPr txBox="1">
            <a:spLocks/>
          </p:cNvSpPr>
          <p:nvPr/>
        </p:nvSpPr>
        <p:spPr>
          <a:xfrm>
            <a:off x="402673" y="1357162"/>
            <a:ext cx="8775166" cy="30803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smtClean="0">
                <a:solidFill>
                  <a:sysClr val="windowText" lastClr="000000"/>
                </a:solidFill>
                <a:latin typeface="Times"/>
                <a:cs typeface="Times"/>
              </a:rPr>
              <a:t>Problem Definition</a:t>
            </a:r>
          </a:p>
        </p:txBody>
      </p:sp>
      <p:sp>
        <p:nvSpPr>
          <p:cNvPr id="8" name="Shape 1041"/>
          <p:cNvSpPr txBox="1"/>
          <p:nvPr/>
        </p:nvSpPr>
        <p:spPr>
          <a:xfrm>
            <a:off x="127000" y="684756"/>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rPr>
              <a:t>(Community Detection in Attributed Graph)</a:t>
            </a:r>
            <a:endParaRPr lang="en-US" sz="2400" b="1" i="1" dirty="0">
              <a:latin typeface="Lemon"/>
              <a:ea typeface="Allerta"/>
              <a:cs typeface="Lemon"/>
              <a:sym typeface="Allerta"/>
            </a:endParaRPr>
          </a:p>
        </p:txBody>
      </p:sp>
      <p:sp>
        <p:nvSpPr>
          <p:cNvPr id="6" name="Shape 103"/>
          <p:cNvSpPr txBox="1"/>
          <p:nvPr/>
        </p:nvSpPr>
        <p:spPr>
          <a:xfrm>
            <a:off x="8628767" y="6250985"/>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a:solidFill>
                  <a:schemeClr val="dk1"/>
                </a:solidFill>
              </a:rPr>
              <a:t>9</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4" name="Shape 1024"/>
          <p:cNvSpPr txBox="1"/>
          <p:nvPr/>
        </p:nvSpPr>
        <p:spPr>
          <a:xfrm>
            <a:off x="5289195" y="80961"/>
            <a:ext cx="3983524"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dirty="0" smtClean="0">
                <a:latin typeface="Lemon"/>
                <a:ea typeface="Lemon"/>
                <a:cs typeface="Lemon"/>
                <a:sym typeface="Lemon"/>
              </a:rPr>
              <a:t>2/</a:t>
            </a:r>
            <a:r>
              <a:rPr lang="en-US" altLang="zh-CN" sz="2400" b="1" i="1" dirty="0" smtClean="0">
                <a:latin typeface="Lemon"/>
                <a:ea typeface="Lemon"/>
                <a:cs typeface="Lemon"/>
                <a:sym typeface="Lemon"/>
              </a:rPr>
              <a:t>14</a:t>
            </a:r>
            <a:endParaRPr lang="en-US" sz="2400" b="1" i="1" u="none" dirty="0">
              <a:solidFill>
                <a:srgbClr val="000000"/>
              </a:solidFill>
              <a:latin typeface="Lemon"/>
              <a:ea typeface="Lemon"/>
              <a:cs typeface="Lemon"/>
              <a:sym typeface="Lemon"/>
            </a:endParaRPr>
          </a:p>
        </p:txBody>
      </p:sp>
      <p:sp>
        <p:nvSpPr>
          <p:cNvPr id="7" name="Content Placeholder 2"/>
          <p:cNvSpPr txBox="1">
            <a:spLocks/>
          </p:cNvSpPr>
          <p:nvPr/>
        </p:nvSpPr>
        <p:spPr>
          <a:xfrm>
            <a:off x="402673" y="1146718"/>
            <a:ext cx="8229600" cy="11816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endParaRPr lang="en-US" dirty="0" smtClean="0"/>
          </a:p>
          <a:p>
            <a:pPr lvl="1"/>
            <a:endParaRPr lang="en-US" dirty="0" smtClean="0"/>
          </a:p>
          <a:p>
            <a:pPr lvl="1"/>
            <a:endParaRPr kumimoji="0" lang="en-US" sz="5200" i="0" u="none" strike="noStrike" kern="1200" cap="none" spc="0" normalizeH="0" baseline="0" noProof="0" dirty="0" smtClean="0">
              <a:ln>
                <a:noFill/>
              </a:ln>
              <a:solidFill>
                <a:sysClr val="windowText" lastClr="000000"/>
              </a:solidFill>
              <a:effectLst/>
              <a:uLnTx/>
              <a:uFillTx/>
              <a:latin typeface="Times"/>
              <a:cs typeface="Times"/>
            </a:endParaRPr>
          </a:p>
          <a:p>
            <a:pPr>
              <a:buFont typeface="Wingdings" charset="2"/>
              <a:buChar char="§"/>
            </a:pPr>
            <a:endParaRPr kumimoji="0" lang="en-US" sz="2800" i="0" u="none" strike="noStrike" kern="1200" cap="none" spc="0" normalizeH="0" baseline="0" noProof="0" dirty="0" smtClean="0">
              <a:ln>
                <a:noFill/>
              </a:ln>
              <a:solidFill>
                <a:sysClr val="windowText" lastClr="000000"/>
              </a:solidFill>
              <a:effectLst/>
              <a:uLnTx/>
              <a:uFillTx/>
              <a:latin typeface="Times"/>
              <a:cs typeface="Times"/>
            </a:endParaRPr>
          </a:p>
          <a:p>
            <a:pPr lvl="1">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82" name="Content Placeholder 2"/>
          <p:cNvSpPr txBox="1">
            <a:spLocks/>
          </p:cNvSpPr>
          <p:nvPr/>
        </p:nvSpPr>
        <p:spPr>
          <a:xfrm>
            <a:off x="4517473" y="3551715"/>
            <a:ext cx="8229600" cy="28864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5" name="Shape 1041"/>
          <p:cNvSpPr txBox="1"/>
          <p:nvPr/>
        </p:nvSpPr>
        <p:spPr>
          <a:xfrm>
            <a:off x="127000" y="684756"/>
            <a:ext cx="9017000" cy="830956"/>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rPr>
              <a:t>Community Detection in Networks with Node Attributes (CESNA)  Key Idea</a:t>
            </a:r>
            <a:endParaRPr lang="en-US" sz="2400" b="1" i="1" dirty="0">
              <a:latin typeface="Lemon"/>
              <a:ea typeface="Allerta"/>
              <a:cs typeface="Lemon"/>
              <a:sym typeface="Allerta"/>
            </a:endParaRPr>
          </a:p>
        </p:txBody>
      </p:sp>
      <p:sp>
        <p:nvSpPr>
          <p:cNvPr id="49" name="Content Placeholder 2"/>
          <p:cNvSpPr txBox="1">
            <a:spLocks/>
          </p:cNvSpPr>
          <p:nvPr/>
        </p:nvSpPr>
        <p:spPr>
          <a:xfrm>
            <a:off x="1502960" y="4830410"/>
            <a:ext cx="627554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kumimoji="0" lang="en-US" sz="2400" i="0" u="none" strike="noStrike" kern="1200" cap="none" spc="0" normalizeH="0" noProof="0" dirty="0" smtClean="0">
                <a:ln>
                  <a:noFill/>
                </a:ln>
                <a:solidFill>
                  <a:sysClr val="windowText" lastClr="000000"/>
                </a:solidFill>
                <a:effectLst/>
                <a:uLnTx/>
                <a:uFillTx/>
                <a:latin typeface="Times"/>
                <a:cs typeface="Times"/>
              </a:rPr>
              <a:t>node community membership&lt;-&gt;edges</a:t>
            </a:r>
          </a:p>
          <a:p>
            <a:pPr>
              <a:buFont typeface="Arial" panose="020B0604020202020204" pitchFamily="34" charset="0"/>
              <a:buChar char="•"/>
            </a:pPr>
            <a:r>
              <a:rPr lang="en-US" sz="2400" dirty="0" smtClean="0">
                <a:solidFill>
                  <a:sysClr val="windowText" lastClr="000000"/>
                </a:solidFill>
                <a:latin typeface="Times"/>
                <a:cs typeface="Times"/>
              </a:rPr>
              <a:t>node community membership&lt;-&gt;attributes</a:t>
            </a:r>
            <a:endParaRPr kumimoji="0" lang="en-US" sz="2400" i="0" u="none" strike="noStrike" kern="1200" cap="none" spc="0" normalizeH="0" noProof="0" dirty="0" smtClean="0">
              <a:ln>
                <a:noFill/>
              </a:ln>
              <a:solidFill>
                <a:sysClr val="windowText" lastClr="000000"/>
              </a:solidFill>
              <a:effectLst/>
              <a:uLnTx/>
              <a:uFillTx/>
              <a:latin typeface="Times"/>
              <a:cs typeface="Times"/>
            </a:endParaRPr>
          </a:p>
          <a:p>
            <a:pPr marL="0" indent="0">
              <a:buNone/>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51" name="Content Placeholder 2"/>
          <p:cNvSpPr txBox="1">
            <a:spLocks/>
          </p:cNvSpPr>
          <p:nvPr/>
        </p:nvSpPr>
        <p:spPr>
          <a:xfrm>
            <a:off x="1091605" y="5596418"/>
            <a:ext cx="8775166" cy="30803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p:txBody>
      </p:sp>
      <p:pic>
        <p:nvPicPr>
          <p:cNvPr id="3" name="图片 2"/>
          <p:cNvPicPr>
            <a:picLocks noChangeAspect="1"/>
          </p:cNvPicPr>
          <p:nvPr/>
        </p:nvPicPr>
        <p:blipFill>
          <a:blip r:embed="rId3"/>
          <a:stretch>
            <a:fillRect/>
          </a:stretch>
        </p:blipFill>
        <p:spPr>
          <a:xfrm>
            <a:off x="1684421" y="1485299"/>
            <a:ext cx="5239768" cy="3345111"/>
          </a:xfrm>
          <a:prstGeom prst="rect">
            <a:avLst/>
          </a:prstGeom>
        </p:spPr>
      </p:pic>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10</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3/</a:t>
            </a:r>
            <a:r>
              <a:rPr lang="en-US" altLang="zh-CN" sz="2400" b="1" i="1" u="none" dirty="0" smtClean="0">
                <a:solidFill>
                  <a:srgbClr val="000000"/>
                </a:solidFill>
                <a:latin typeface="Lemon"/>
                <a:ea typeface="Lemon"/>
                <a:cs typeface="Lemon"/>
                <a:sym typeface="Lemon"/>
              </a:rPr>
              <a:t>14</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1480776" y="464233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probabilistic generative model</a:t>
            </a:r>
            <a:endParaRPr lang="en-US" sz="2400" b="1" i="1" dirty="0">
              <a:latin typeface="Lemon"/>
              <a:ea typeface="Allerta"/>
              <a:cs typeface="Lemon"/>
              <a:sym typeface="Allerta"/>
            </a:endParaRPr>
          </a:p>
        </p:txBody>
      </p:sp>
      <p:pic>
        <p:nvPicPr>
          <p:cNvPr id="2" name="图片 1"/>
          <p:cNvPicPr>
            <a:picLocks noChangeAspect="1"/>
          </p:cNvPicPr>
          <p:nvPr/>
        </p:nvPicPr>
        <p:blipFill>
          <a:blip r:embed="rId3"/>
          <a:stretch>
            <a:fillRect/>
          </a:stretch>
        </p:blipFill>
        <p:spPr>
          <a:xfrm>
            <a:off x="918951" y="2404891"/>
            <a:ext cx="7620000" cy="3238500"/>
          </a:xfrm>
          <a:prstGeom prst="rect">
            <a:avLst/>
          </a:prstGeom>
        </p:spPr>
      </p:pic>
      <p:sp>
        <p:nvSpPr>
          <p:cNvPr id="15" name="文本框 14"/>
          <p:cNvSpPr txBox="1"/>
          <p:nvPr/>
        </p:nvSpPr>
        <p:spPr>
          <a:xfrm>
            <a:off x="77692" y="4473840"/>
            <a:ext cx="733926" cy="1169551"/>
          </a:xfrm>
          <a:prstGeom prst="rect">
            <a:avLst/>
          </a:prstGeom>
          <a:noFill/>
        </p:spPr>
        <p:txBody>
          <a:bodyPr wrap="square" rtlCol="0">
            <a:spAutoFit/>
          </a:bodyPr>
          <a:lstStyle/>
          <a:p>
            <a:r>
              <a:rPr lang="en-US" dirty="0" smtClean="0"/>
              <a:t>Reprinted figure from [5]</a:t>
            </a:r>
            <a:endParaRPr lang="en-US" dirty="0"/>
          </a:p>
        </p:txBody>
      </p:sp>
      <p:sp>
        <p:nvSpPr>
          <p:cNvPr id="12" name="文本框 11"/>
          <p:cNvSpPr txBox="1"/>
          <p:nvPr/>
        </p:nvSpPr>
        <p:spPr>
          <a:xfrm>
            <a:off x="1891103" y="5384592"/>
            <a:ext cx="8883817" cy="1569660"/>
          </a:xfrm>
          <a:prstGeom prst="rect">
            <a:avLst/>
          </a:prstGeom>
          <a:noFill/>
        </p:spPr>
        <p:txBody>
          <a:bodyPr wrap="square" rtlCol="0">
            <a:spAutoFit/>
          </a:bodyPr>
          <a:lstStyle/>
          <a:p>
            <a:pPr marL="342900" indent="-342900">
              <a:buFont typeface="Arial" panose="020B0604020202020204" pitchFamily="34" charset="0"/>
              <a:buChar char="•"/>
            </a:pPr>
            <a:endParaRPr lang="en-US" sz="2400" dirty="0">
              <a:ea typeface="Cambria Math" panose="02040503050406030204" pitchFamily="18" charset="0"/>
            </a:endParaRPr>
          </a:p>
          <a:p>
            <a:endParaRPr lang="en-US" sz="2400"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400" dirty="0" smtClean="0">
                <a:latin typeface="Cambria Math" panose="02040503050406030204" pitchFamily="18" charset="0"/>
                <a:ea typeface="Cambria Math" panose="02040503050406030204" pitchFamily="18" charset="0"/>
              </a:rPr>
              <a:t>B(V,C,M) =&gt; G(V,E,X,F)  </a:t>
            </a:r>
            <a:r>
              <a:rPr lang="en-US" dirty="0" smtClean="0">
                <a:latin typeface="Cambria Math" panose="02040503050406030204" pitchFamily="18" charset="0"/>
                <a:ea typeface="Cambria Math" panose="02040503050406030204" pitchFamily="18" charset="0"/>
              </a:rPr>
              <a:t>M is the edges in bipartite graph</a:t>
            </a:r>
            <a:endParaRPr lang="en-US" dirty="0" smtClean="0"/>
          </a:p>
          <a:p>
            <a:endParaRPr lang="en-US" sz="2400" dirty="0"/>
          </a:p>
        </p:txBody>
      </p:sp>
      <mc:AlternateContent xmlns:mc="http://schemas.openxmlformats.org/markup-compatibility/2006" xmlns:a14="http://schemas.microsoft.com/office/drawing/2010/main">
        <mc:Choice Requires="a14">
          <p:sp>
            <p:nvSpPr>
              <p:cNvPr id="17" name="文本框 16"/>
              <p:cNvSpPr txBox="1"/>
              <p:nvPr/>
            </p:nvSpPr>
            <p:spPr>
              <a:xfrm>
                <a:off x="4315216" y="2974931"/>
                <a:ext cx="1170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15216" y="2974931"/>
                <a:ext cx="117019" cy="215444"/>
              </a:xfrm>
              <a:prstGeom prst="rect">
                <a:avLst/>
              </a:prstGeom>
              <a:blipFill rotWithShape="0">
                <a:blip r:embed="rId4"/>
                <a:stretch>
                  <a:fillRect l="-31579" r="-31579" b="-8571"/>
                </a:stretch>
              </a:blipFill>
            </p:spPr>
            <p:txBody>
              <a:bodyPr/>
              <a:lstStyle/>
              <a:p>
                <a:r>
                  <a:rPr lang="en-US">
                    <a:noFill/>
                  </a:rPr>
                  <a:t> </a:t>
                </a:r>
              </a:p>
            </p:txBody>
          </p:sp>
        </mc:Fallback>
      </mc:AlternateContent>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11</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6890259"/>
      </p:ext>
    </p:extLst>
  </p:cSld>
  <p:clrMapOvr>
    <a:masterClrMapping/>
  </p:clrMapOvr>
  <p:transition>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altLang="zh-CN" sz="2400" b="1" i="1" dirty="0" smtClean="0">
                <a:latin typeface="Lemon"/>
                <a:ea typeface="Lemon"/>
                <a:cs typeface="Lemon"/>
                <a:sym typeface="Lemon"/>
              </a:rPr>
              <a:t>4</a:t>
            </a:r>
            <a:r>
              <a:rPr lang="en-US" sz="2400" b="1" i="1" u="none" dirty="0" smtClean="0">
                <a:solidFill>
                  <a:srgbClr val="000000"/>
                </a:solidFill>
                <a:latin typeface="Lemon"/>
                <a:ea typeface="Lemon"/>
                <a:cs typeface="Lemon"/>
                <a:sym typeface="Lemon"/>
              </a:rPr>
              <a:t>/</a:t>
            </a:r>
            <a:r>
              <a:rPr lang="en-US" altLang="zh-CN" sz="2400" b="1" i="1" u="none" dirty="0" smtClean="0">
                <a:solidFill>
                  <a:srgbClr val="000000"/>
                </a:solidFill>
                <a:latin typeface="Lemon"/>
                <a:ea typeface="Lemon"/>
                <a:cs typeface="Lemon"/>
                <a:sym typeface="Lemon"/>
              </a:rPr>
              <a:t>14</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How to generate E in G? </a:t>
            </a:r>
            <a:endParaRPr lang="en-US" sz="2400" b="1" i="1" dirty="0">
              <a:latin typeface="Lemon"/>
              <a:ea typeface="Allerta"/>
              <a:cs typeface="Lemon"/>
              <a:sym typeface="Allerta"/>
            </a:endParaRPr>
          </a:p>
        </p:txBody>
      </p:sp>
      <p:sp>
        <p:nvSpPr>
          <p:cNvPr id="18" name="矩形 17"/>
          <p:cNvSpPr/>
          <p:nvPr/>
        </p:nvSpPr>
        <p:spPr>
          <a:xfrm>
            <a:off x="485775" y="1658094"/>
            <a:ext cx="8017543" cy="3785652"/>
          </a:xfrm>
          <a:prstGeom prst="rect">
            <a:avLst/>
          </a:prstGeom>
        </p:spPr>
        <p:txBody>
          <a:bodyPr wrap="square">
            <a:spAutoFit/>
          </a:bodyPr>
          <a:lstStyle/>
          <a:p>
            <a:r>
              <a:rPr lang="en-US" sz="2400" dirty="0"/>
              <a:t>How to design a likelihood function </a:t>
            </a:r>
            <a:r>
              <a:rPr lang="en-US" sz="2400" dirty="0" smtClean="0"/>
              <a:t>-&gt; edge probability</a:t>
            </a:r>
          </a:p>
          <a:p>
            <a:endParaRPr lang="en-US" sz="2400" dirty="0"/>
          </a:p>
          <a:p>
            <a:r>
              <a:rPr lang="en-US" sz="2400" dirty="0" smtClean="0"/>
              <a:t>Nodes u, v belonging to a community c are connected with probability:</a:t>
            </a:r>
          </a:p>
          <a:p>
            <a:endParaRPr lang="en-US" sz="2400" dirty="0"/>
          </a:p>
          <a:p>
            <a:endParaRPr lang="en-US" sz="2400" dirty="0" smtClean="0"/>
          </a:p>
          <a:p>
            <a:endParaRPr lang="en-US" sz="2400" dirty="0"/>
          </a:p>
          <a:p>
            <a:r>
              <a:rPr lang="en-US" sz="2400" dirty="0" smtClean="0"/>
              <a:t>B =&gt; G(E), </a:t>
            </a:r>
          </a:p>
          <a:p>
            <a:endParaRPr lang="en-US" sz="2400" dirty="0" smtClean="0"/>
          </a:p>
          <a:p>
            <a:endParaRPr lang="en-US" sz="2400" dirty="0"/>
          </a:p>
        </p:txBody>
      </p:sp>
      <p:pic>
        <p:nvPicPr>
          <p:cNvPr id="19" name="图片 18"/>
          <p:cNvPicPr>
            <a:picLocks noChangeAspect="1"/>
          </p:cNvPicPr>
          <p:nvPr/>
        </p:nvPicPr>
        <p:blipFill>
          <a:blip r:embed="rId3"/>
          <a:stretch>
            <a:fillRect/>
          </a:stretch>
        </p:blipFill>
        <p:spPr>
          <a:xfrm>
            <a:off x="2911892" y="3429000"/>
            <a:ext cx="4267200" cy="625642"/>
          </a:xfrm>
          <a:prstGeom prst="rect">
            <a:avLst/>
          </a:prstGeom>
        </p:spPr>
      </p:pic>
      <p:pic>
        <p:nvPicPr>
          <p:cNvPr id="20" name="图片 19"/>
          <p:cNvPicPr>
            <a:picLocks noChangeAspect="1"/>
          </p:cNvPicPr>
          <p:nvPr/>
        </p:nvPicPr>
        <p:blipFill>
          <a:blip r:embed="rId4"/>
          <a:stretch>
            <a:fillRect/>
          </a:stretch>
        </p:blipFill>
        <p:spPr>
          <a:xfrm>
            <a:off x="2671261" y="5057189"/>
            <a:ext cx="4267200" cy="1238250"/>
          </a:xfrm>
          <a:prstGeom prst="rect">
            <a:avLst/>
          </a:prstGeom>
        </p:spPr>
      </p:pic>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2</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altLang="zh-CN" sz="2400" b="1" i="1" dirty="0" smtClean="0">
                <a:latin typeface="Lemon"/>
                <a:ea typeface="Lemon"/>
                <a:cs typeface="Lemon"/>
                <a:sym typeface="Lemon"/>
              </a:rPr>
              <a:t>5</a:t>
            </a:r>
            <a:r>
              <a:rPr lang="en-US" sz="2400" b="1" i="1" u="none" dirty="0" smtClean="0">
                <a:solidFill>
                  <a:srgbClr val="000000"/>
                </a:solidFill>
                <a:latin typeface="Lemon"/>
                <a:ea typeface="Lemon"/>
                <a:cs typeface="Lemon"/>
                <a:sym typeface="Lemon"/>
              </a:rPr>
              <a:t>/</a:t>
            </a:r>
            <a:r>
              <a:rPr lang="en-US" altLang="zh-CN" sz="2400" b="1" i="1" u="none" dirty="0" smtClean="0">
                <a:solidFill>
                  <a:srgbClr val="000000"/>
                </a:solidFill>
                <a:latin typeface="Lemon"/>
                <a:ea typeface="Lemon"/>
                <a:cs typeface="Lemon"/>
                <a:sym typeface="Lemon"/>
              </a:rPr>
              <a:t>14</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Why this modeling (E) is correct?</a:t>
            </a:r>
            <a:endParaRPr lang="en-US" sz="2400" b="1" i="1" dirty="0">
              <a:latin typeface="Lemon"/>
              <a:ea typeface="Allerta"/>
              <a:cs typeface="Lemon"/>
              <a:sym typeface="Allerta"/>
            </a:endParaRPr>
          </a:p>
        </p:txBody>
      </p:sp>
      <p:sp>
        <p:nvSpPr>
          <p:cNvPr id="12" name="文本框 11"/>
          <p:cNvSpPr txBox="1"/>
          <p:nvPr/>
        </p:nvSpPr>
        <p:spPr>
          <a:xfrm>
            <a:off x="306292" y="1526734"/>
            <a:ext cx="888381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more communities a pair of nodes shares, </a:t>
            </a:r>
          </a:p>
          <a:p>
            <a:pPr marL="342900" indent="-342900">
              <a:buFont typeface="Arial" panose="020B0604020202020204" pitchFamily="34" charset="0"/>
              <a:buChar char="•"/>
            </a:pPr>
            <a:r>
              <a:rPr lang="en-US" sz="2400" dirty="0" smtClean="0"/>
              <a:t>the more likely they are connected.</a:t>
            </a:r>
          </a:p>
          <a:p>
            <a:endParaRPr lang="en-US" sz="2400" dirty="0"/>
          </a:p>
        </p:txBody>
      </p:sp>
      <mc:AlternateContent xmlns:mc="http://schemas.openxmlformats.org/markup-compatibility/2006" xmlns:a14="http://schemas.microsoft.com/office/drawing/2010/main">
        <mc:Choice Requires="a14">
          <p:sp>
            <p:nvSpPr>
              <p:cNvPr id="17" name="文本框 16"/>
              <p:cNvSpPr txBox="1"/>
              <p:nvPr/>
            </p:nvSpPr>
            <p:spPr>
              <a:xfrm>
                <a:off x="4315216" y="2974931"/>
                <a:ext cx="1170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15216" y="2974931"/>
                <a:ext cx="117019" cy="215444"/>
              </a:xfrm>
              <a:prstGeom prst="rect">
                <a:avLst/>
              </a:prstGeom>
              <a:blipFill rotWithShape="0">
                <a:blip r:embed="rId3"/>
                <a:stretch>
                  <a:fillRect l="-31579" r="-31579" b="-8571"/>
                </a:stretch>
              </a:blipFill>
            </p:spPr>
            <p:txBody>
              <a:bodyPr/>
              <a:lstStyle/>
              <a:p>
                <a:r>
                  <a:rPr lang="en-US">
                    <a:noFill/>
                  </a:rPr>
                  <a:t> </a:t>
                </a:r>
              </a:p>
            </p:txBody>
          </p:sp>
        </mc:Fallback>
      </mc:AlternateContent>
      <p:sp>
        <p:nvSpPr>
          <p:cNvPr id="10" name="文本框 9"/>
          <p:cNvSpPr txBox="1"/>
          <p:nvPr/>
        </p:nvSpPr>
        <p:spPr>
          <a:xfrm>
            <a:off x="2864603" y="5090499"/>
            <a:ext cx="2901226" cy="307777"/>
          </a:xfrm>
          <a:prstGeom prst="rect">
            <a:avLst/>
          </a:prstGeom>
          <a:noFill/>
        </p:spPr>
        <p:txBody>
          <a:bodyPr wrap="square" rtlCol="0">
            <a:spAutoFit/>
          </a:bodyPr>
          <a:lstStyle/>
          <a:p>
            <a:r>
              <a:rPr lang="en-US" dirty="0" smtClean="0"/>
              <a:t>Reprinted figure from [5]</a:t>
            </a:r>
            <a:endParaRPr lang="en-US" dirty="0"/>
          </a:p>
        </p:txBody>
      </p:sp>
      <p:sp>
        <p:nvSpPr>
          <p:cNvPr id="18" name="文本框 17"/>
          <p:cNvSpPr txBox="1"/>
          <p:nvPr/>
        </p:nvSpPr>
        <p:spPr>
          <a:xfrm>
            <a:off x="306292" y="5465653"/>
            <a:ext cx="967107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This phenomenon is supported by [6],[</a:t>
            </a:r>
            <a:r>
              <a:rPr lang="en-US" sz="2000" dirty="0"/>
              <a:t>7</a:t>
            </a:r>
            <a:r>
              <a:rPr lang="en-US" sz="2000" dirty="0" smtClean="0"/>
              <a:t>] (overlapping communities)</a:t>
            </a:r>
          </a:p>
        </p:txBody>
      </p:sp>
      <p:pic>
        <p:nvPicPr>
          <p:cNvPr id="2" name="图片 1"/>
          <p:cNvPicPr>
            <a:picLocks noChangeAspect="1"/>
          </p:cNvPicPr>
          <p:nvPr/>
        </p:nvPicPr>
        <p:blipFill>
          <a:blip r:embed="rId4"/>
          <a:stretch>
            <a:fillRect/>
          </a:stretch>
        </p:blipFill>
        <p:spPr>
          <a:xfrm>
            <a:off x="2505205" y="2541733"/>
            <a:ext cx="3426810" cy="2548766"/>
          </a:xfrm>
          <a:prstGeom prst="rect">
            <a:avLst/>
          </a:prstGeom>
        </p:spPr>
      </p:pic>
      <p:sp>
        <p:nvSpPr>
          <p:cNvPr id="11"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3</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1054482"/>
      </p:ext>
    </p:extLst>
  </p:cSld>
  <p:clrMapOvr>
    <a:masterClrMapping/>
  </p:clrMapOvr>
  <p:transition>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altLang="zh-CN" sz="2400" b="1" i="1" dirty="0" smtClean="0">
                <a:latin typeface="Lemon"/>
                <a:ea typeface="Lemon"/>
                <a:cs typeface="Lemon"/>
                <a:sym typeface="Lemon"/>
              </a:rPr>
              <a:t>6</a:t>
            </a:r>
            <a:r>
              <a:rPr lang="en-US" sz="2400" b="1" i="1" u="none" dirty="0" smtClean="0">
                <a:solidFill>
                  <a:srgbClr val="000000"/>
                </a:solidFill>
                <a:latin typeface="Lemon"/>
                <a:ea typeface="Lemon"/>
                <a:cs typeface="Lemon"/>
                <a:sym typeface="Lemon"/>
              </a:rPr>
              <a:t>/</a:t>
            </a:r>
            <a:r>
              <a:rPr lang="en-US" altLang="zh-CN" sz="2400" b="1" i="1" u="none" dirty="0" smtClean="0">
                <a:solidFill>
                  <a:srgbClr val="000000"/>
                </a:solidFill>
                <a:latin typeface="Lemon"/>
                <a:ea typeface="Lemon"/>
                <a:cs typeface="Lemon"/>
                <a:sym typeface="Lemon"/>
              </a:rPr>
              <a:t>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endParaRPr lang="en-US" sz="2400" b="1" i="1" dirty="0">
              <a:latin typeface="Lemon"/>
              <a:ea typeface="Allerta"/>
              <a:cs typeface="Lemon"/>
              <a:sym typeface="Allerta"/>
            </a:endParaRPr>
          </a:p>
        </p:txBody>
      </p:sp>
      <p:sp>
        <p:nvSpPr>
          <p:cNvPr id="18" name="文本框 17"/>
          <p:cNvSpPr txBox="1"/>
          <p:nvPr/>
        </p:nvSpPr>
        <p:spPr>
          <a:xfrm>
            <a:off x="485775" y="2612898"/>
            <a:ext cx="8883817" cy="461665"/>
          </a:xfrm>
          <a:prstGeom prst="rect">
            <a:avLst/>
          </a:prstGeom>
          <a:noFill/>
        </p:spPr>
        <p:txBody>
          <a:bodyPr wrap="square" rtlCol="0">
            <a:spAutoFit/>
          </a:bodyPr>
          <a:lstStyle/>
          <a:p>
            <a:r>
              <a:rPr lang="en-US" sz="2000" dirty="0" err="1" smtClean="0"/>
              <a:t>Q</a:t>
            </a:r>
            <a:r>
              <a:rPr lang="en-US" dirty="0" err="1" smtClean="0"/>
              <a:t>uk</a:t>
            </a:r>
            <a:r>
              <a:rPr lang="en-US" sz="2400" dirty="0" smtClean="0"/>
              <a:t> : Probability that </a:t>
            </a:r>
            <a:r>
              <a:rPr lang="en-US" sz="2400" dirty="0" err="1" smtClean="0"/>
              <a:t>X</a:t>
            </a:r>
            <a:r>
              <a:rPr lang="en-US" dirty="0" err="1" smtClean="0"/>
              <a:t>uk</a:t>
            </a:r>
            <a:r>
              <a:rPr lang="en-US" sz="2400" dirty="0" smtClean="0"/>
              <a:t> =1</a:t>
            </a:r>
            <a:r>
              <a:rPr lang="en-US" dirty="0" smtClean="0"/>
              <a:t> </a:t>
            </a:r>
          </a:p>
        </p:txBody>
      </p:sp>
      <p:sp>
        <p:nvSpPr>
          <p:cNvPr id="11"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How to model Attribute values in G</a:t>
            </a:r>
            <a:endParaRPr lang="en-US" sz="2400" b="1" i="1" dirty="0">
              <a:latin typeface="Lemon"/>
              <a:ea typeface="Allerta"/>
              <a:cs typeface="Lemon"/>
              <a:sym typeface="Allerta"/>
            </a:endParaRPr>
          </a:p>
        </p:txBody>
      </p:sp>
      <mc:AlternateContent xmlns:mc="http://schemas.openxmlformats.org/markup-compatibility/2006" xmlns:a14="http://schemas.microsoft.com/office/drawing/2010/main">
        <mc:Choice Requires="a14">
          <p:sp>
            <p:nvSpPr>
              <p:cNvPr id="3" name="文本框 2"/>
              <p:cNvSpPr txBox="1"/>
              <p:nvPr/>
            </p:nvSpPr>
            <p:spPr>
              <a:xfrm>
                <a:off x="485775" y="1702229"/>
                <a:ext cx="5135671" cy="691856"/>
              </a:xfrm>
              <a:prstGeom prst="rect">
                <a:avLst/>
              </a:prstGeom>
              <a:noFill/>
            </p:spPr>
            <p:txBody>
              <a:bodyPr wrap="square" rtlCol="0">
                <a:spAutoFit/>
              </a:bodyPr>
              <a:lstStyle/>
              <a:p>
                <a:r>
                  <a:rPr lang="en-US" sz="2400" dirty="0" smtClean="0"/>
                  <a:t>Q</a:t>
                </a:r>
                <a:r>
                  <a:rPr lang="en-US" dirty="0" err="1" smtClean="0"/>
                  <a:t>uk</a:t>
                </a:r>
                <a:r>
                  <a:rPr lang="en-US" dirty="0" smtClean="0"/>
                  <a:t>  </a:t>
                </a:r>
                <a:r>
                  <a:rPr lang="en-US" sz="2400" dirty="0" smtClean="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𝑐</m:t>
                            </m:r>
                          </m:sub>
                          <m:sup/>
                          <m:e>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𝑘𝑐</m:t>
                                    </m:r>
                                  </m:sub>
                                </m:sSub>
                                <m:r>
                                  <m:rPr>
                                    <m:nor/>
                                  </m:rPr>
                                  <a:rPr lang="en-US" sz="2400"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𝐹</m:t>
                                </m:r>
                              </m:e>
                              <m:sub>
                                <m:r>
                                  <a:rPr lang="en-US" sz="2400" b="0" i="1" smtClean="0">
                                    <a:latin typeface="Cambria Math" panose="02040503050406030204" pitchFamily="18" charset="0"/>
                                  </a:rPr>
                                  <m:t>𝑢</m:t>
                                </m:r>
                                <m:r>
                                  <m:rPr>
                                    <m:sty m:val="p"/>
                                  </m:rPr>
                                  <a:rPr lang="en-US" altLang="zh-CN" sz="2400" i="1">
                                    <a:latin typeface="Cambria Math" panose="02040503050406030204" pitchFamily="18" charset="0"/>
                                  </a:rPr>
                                  <m:t>c</m:t>
                                </m:r>
                                <m:r>
                                  <m:rPr>
                                    <m:nor/>
                                  </m:rPr>
                                  <a:rPr lang="en-US" sz="2400" b="0" i="0" dirty="0" smtClean="0">
                                    <a:latin typeface="Cambria Math" panose="02040503050406030204" pitchFamily="18" charset="0"/>
                                    <a:ea typeface="Cambria Math" panose="02040503050406030204" pitchFamily="18" charset="0"/>
                                  </a:rPr>
                                  <m:t> </m:t>
                                </m:r>
                              </m:sub>
                            </m:sSub>
                            <m:r>
                              <a:rPr lang="en-US" sz="2400" b="0" i="1" smtClean="0">
                                <a:latin typeface="Cambria Math" panose="02040503050406030204" pitchFamily="18" charset="0"/>
                              </a:rPr>
                              <m:t>)</m:t>
                            </m:r>
                          </m:e>
                        </m:nary>
                      </m:den>
                    </m:f>
                  </m:oMath>
                </a14:m>
                <a:r>
                  <a:rPr lang="en-US" sz="2400" dirty="0" smtClean="0"/>
                  <a:t> </a:t>
                </a:r>
                <a:endParaRPr 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485775" y="1702229"/>
                <a:ext cx="5135671" cy="691856"/>
              </a:xfrm>
              <a:prstGeom prst="rect">
                <a:avLst/>
              </a:prstGeom>
              <a:blipFill rotWithShape="0">
                <a:blip r:embed="rId3"/>
                <a:stretch>
                  <a:fillRect l="-1900"/>
                </a:stretch>
              </a:blipFill>
            </p:spPr>
            <p:txBody>
              <a:bodyPr/>
              <a:lstStyle/>
              <a:p>
                <a:r>
                  <a:rPr lang="en-US">
                    <a:noFill/>
                  </a:rPr>
                  <a:t> </a:t>
                </a:r>
              </a:p>
            </p:txBody>
          </p:sp>
        </mc:Fallback>
      </mc:AlternateContent>
      <p:sp>
        <p:nvSpPr>
          <p:cNvPr id="4" name="矩形 3"/>
          <p:cNvSpPr/>
          <p:nvPr/>
        </p:nvSpPr>
        <p:spPr>
          <a:xfrm>
            <a:off x="485775" y="3508583"/>
            <a:ext cx="2811988" cy="461665"/>
          </a:xfrm>
          <a:prstGeom prst="rect">
            <a:avLst/>
          </a:prstGeom>
        </p:spPr>
        <p:txBody>
          <a:bodyPr wrap="none">
            <a:spAutoFit/>
          </a:bodyPr>
          <a:lstStyle/>
          <a:p>
            <a:r>
              <a:rPr lang="en-US" sz="2400" dirty="0" err="1" smtClean="0"/>
              <a:t>X</a:t>
            </a:r>
            <a:r>
              <a:rPr lang="en-US" dirty="0" err="1" smtClean="0"/>
              <a:t>uk</a:t>
            </a:r>
            <a:r>
              <a:rPr lang="en-US" dirty="0" smtClean="0"/>
              <a:t> </a:t>
            </a:r>
            <a:r>
              <a:rPr lang="en-US" sz="2400" dirty="0" smtClean="0"/>
              <a:t>~ Bernoulli(</a:t>
            </a:r>
            <a:r>
              <a:rPr lang="en-US" sz="2400" dirty="0" err="1" smtClean="0"/>
              <a:t>Q</a:t>
            </a:r>
            <a:r>
              <a:rPr lang="en-US" dirty="0" err="1" smtClean="0"/>
              <a:t>uk</a:t>
            </a:r>
            <a:r>
              <a:rPr lang="en-US" sz="2400" dirty="0" smtClean="0"/>
              <a:t>) </a:t>
            </a:r>
            <a:endParaRPr lang="en-US" sz="2400" dirty="0"/>
          </a:p>
        </p:txBody>
      </p:sp>
      <p:pic>
        <p:nvPicPr>
          <p:cNvPr id="5" name="图片 4"/>
          <p:cNvPicPr>
            <a:picLocks noChangeAspect="1"/>
          </p:cNvPicPr>
          <p:nvPr/>
        </p:nvPicPr>
        <p:blipFill>
          <a:blip r:embed="rId4"/>
          <a:stretch>
            <a:fillRect/>
          </a:stretch>
        </p:blipFill>
        <p:spPr>
          <a:xfrm>
            <a:off x="3839226" y="3305396"/>
            <a:ext cx="4400159" cy="3366387"/>
          </a:xfrm>
          <a:prstGeom prst="rect">
            <a:avLst/>
          </a:prstGeom>
        </p:spPr>
      </p:pic>
      <p:sp>
        <p:nvSpPr>
          <p:cNvPr id="15" name="文本框 14"/>
          <p:cNvSpPr txBox="1"/>
          <p:nvPr/>
        </p:nvSpPr>
        <p:spPr>
          <a:xfrm>
            <a:off x="1531009" y="5090499"/>
            <a:ext cx="2901226" cy="307777"/>
          </a:xfrm>
          <a:prstGeom prst="rect">
            <a:avLst/>
          </a:prstGeom>
          <a:noFill/>
        </p:spPr>
        <p:txBody>
          <a:bodyPr wrap="square" rtlCol="0">
            <a:spAutoFit/>
          </a:bodyPr>
          <a:lstStyle/>
          <a:p>
            <a:r>
              <a:rPr lang="en-US" dirty="0" smtClean="0"/>
              <a:t>Reprinted figure from [3]</a:t>
            </a:r>
            <a:endParaRPr lang="en-US" dirty="0"/>
          </a:p>
        </p:txBody>
      </p:sp>
      <p:sp>
        <p:nvSpPr>
          <p:cNvPr id="12"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4</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5368278"/>
      </p:ext>
    </p:extLst>
  </p:cSld>
  <p:clrMapOvr>
    <a:masterClrMapping/>
  </p:clrMapOvr>
  <p:transition>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CESNA </a:t>
            </a:r>
            <a:r>
              <a:rPr lang="en-US" sz="2400" b="1" i="1" u="none" dirty="0">
                <a:solidFill>
                  <a:srgbClr val="000000"/>
                </a:solidFill>
                <a:latin typeface="Lemon"/>
                <a:ea typeface="Lemon"/>
                <a:cs typeface="Lemon"/>
                <a:sym typeface="Lemon"/>
              </a:rPr>
              <a:t>summary – </a:t>
            </a:r>
            <a:r>
              <a:rPr lang="en-US" sz="2400" b="1" i="1" dirty="0" smtClean="0">
                <a:latin typeface="Lemon"/>
                <a:ea typeface="Lemon"/>
                <a:cs typeface="Lemon"/>
                <a:sym typeface="Lemon"/>
              </a:rPr>
              <a:t>7</a:t>
            </a:r>
            <a:r>
              <a:rPr lang="en-US" sz="2400" b="1" i="1" u="none" dirty="0" smtClean="0">
                <a:solidFill>
                  <a:srgbClr val="000000"/>
                </a:solidFill>
                <a:latin typeface="Lemon"/>
                <a:ea typeface="Lemon"/>
                <a:cs typeface="Lemon"/>
                <a:sym typeface="Lemon"/>
              </a:rPr>
              <a:t>/</a:t>
            </a:r>
            <a:r>
              <a:rPr lang="en-US" altLang="zh-CN" sz="2400" b="1" i="1" u="none" dirty="0" smtClean="0">
                <a:solidFill>
                  <a:srgbClr val="000000"/>
                </a:solidFill>
                <a:latin typeface="Lemon"/>
                <a:ea typeface="Lemon"/>
                <a:cs typeface="Lemon"/>
                <a:sym typeface="Lemon"/>
              </a:rPr>
              <a:t>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 </a:t>
            </a:r>
            <a:r>
              <a:rPr lang="en-US" sz="1800" b="1" i="1" dirty="0" smtClean="0">
                <a:latin typeface="Lemon"/>
                <a:ea typeface="Allerta"/>
                <a:cs typeface="Lemon"/>
                <a:sym typeface="Allerta"/>
              </a:rPr>
              <a:t>how to find the latent optimal variables of F,W? </a:t>
            </a:r>
            <a:endParaRPr lang="en-US" sz="1800" b="1" i="1" dirty="0">
              <a:latin typeface="Lemon"/>
              <a:ea typeface="Allerta"/>
              <a:cs typeface="Lemon"/>
              <a:sym typeface="Allerta"/>
            </a:endParaRPr>
          </a:p>
        </p:txBody>
      </p:sp>
      <p:sp>
        <p:nvSpPr>
          <p:cNvPr id="12" name="文本框 11"/>
          <p:cNvSpPr txBox="1"/>
          <p:nvPr/>
        </p:nvSpPr>
        <p:spPr>
          <a:xfrm>
            <a:off x="652801" y="1624251"/>
            <a:ext cx="88838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Maximizing the likelihood L(F,W) = log P(G,X|F,W) of the observed data G, X:</a:t>
            </a:r>
          </a:p>
          <a:p>
            <a:endParaRPr lang="en-US" sz="2400" dirty="0" smtClean="0"/>
          </a:p>
          <a:p>
            <a:endParaRPr lang="en-US" sz="2400" dirty="0"/>
          </a:p>
        </p:txBody>
      </p:sp>
      <p:sp>
        <p:nvSpPr>
          <p:cNvPr id="18" name="文本框 17"/>
          <p:cNvSpPr txBox="1"/>
          <p:nvPr/>
        </p:nvSpPr>
        <p:spPr>
          <a:xfrm>
            <a:off x="562817" y="4000905"/>
            <a:ext cx="888381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Gradient ascent approach =&gt; F and W   </a:t>
            </a:r>
            <a:endParaRPr lang="en-US" sz="2000" dirty="0" smtClean="0"/>
          </a:p>
        </p:txBody>
      </p:sp>
      <p:sp>
        <p:nvSpPr>
          <p:cNvPr id="8"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5</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2213565"/>
      </p:ext>
    </p:extLst>
  </p:cSld>
  <p:clrMapOvr>
    <a:masterClrMapping/>
  </p:clrMapOvr>
  <p:transition>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 Gradient ascent approach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CESNA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8/</a:t>
            </a:r>
            <a:r>
              <a:rPr lang="en-US" altLang="zh-CN" sz="2400" b="1" i="1" u="none" dirty="0" smtClean="0">
                <a:solidFill>
                  <a:srgbClr val="000000"/>
                </a:solidFill>
                <a:latin typeface="Lemon"/>
                <a:ea typeface="Lemon"/>
                <a:cs typeface="Lemon"/>
                <a:sym typeface="Lemon"/>
              </a:rPr>
              <a:t>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190789" y="1274071"/>
            <a:ext cx="8883817" cy="5232202"/>
          </a:xfrm>
          <a:prstGeom prst="rect">
            <a:avLst/>
          </a:prstGeom>
          <a:noFill/>
        </p:spPr>
        <p:txBody>
          <a:bodyPr wrap="square" rtlCol="0">
            <a:spAutoFit/>
          </a:bodyPr>
          <a:lstStyle/>
          <a:p>
            <a:r>
              <a:rPr lang="en-US" sz="2400" dirty="0" smtClean="0"/>
              <a:t>(1) Update F</a:t>
            </a:r>
            <a:r>
              <a:rPr lang="en-US" dirty="0" smtClean="0"/>
              <a:t>u </a:t>
            </a:r>
            <a:r>
              <a:rPr lang="en-US" sz="2400" dirty="0" smtClean="0"/>
              <a:t> for each node u by fixing both W and the community membership </a:t>
            </a:r>
            <a:r>
              <a:rPr lang="en-US" sz="2400" dirty="0" err="1" smtClean="0"/>
              <a:t>F</a:t>
            </a:r>
            <a:r>
              <a:rPr lang="en-US" dirty="0" err="1" smtClean="0"/>
              <a:t>v</a:t>
            </a:r>
            <a:r>
              <a:rPr lang="en-US" sz="2400" dirty="0" smtClean="0"/>
              <a:t> of all other nodes v.</a:t>
            </a:r>
          </a:p>
          <a:p>
            <a:endParaRPr lang="en-US" dirty="0" smtClean="0"/>
          </a:p>
          <a:p>
            <a:r>
              <a:rPr lang="en-US" sz="1600" dirty="0" smtClean="0"/>
              <a:t>Fu  is a vector {</a:t>
            </a:r>
            <a:r>
              <a:rPr lang="en-US" sz="1600" dirty="0" err="1" smtClean="0"/>
              <a:t>Fuc</a:t>
            </a:r>
            <a:r>
              <a:rPr lang="en-US" sz="1600" dirty="0" smtClean="0"/>
              <a:t>} for node u</a:t>
            </a:r>
          </a:p>
          <a:p>
            <a:endParaRPr lang="en-US" sz="1600" dirty="0"/>
          </a:p>
          <a:p>
            <a:r>
              <a:rPr lang="en-US" sz="2400" dirty="0"/>
              <a:t>(2) Update logistic model parameter W by keeping community memberships F fixed</a:t>
            </a:r>
            <a:r>
              <a:rPr lang="en-US" sz="2400" dirty="0" smtClean="0"/>
              <a:t>.</a:t>
            </a:r>
          </a:p>
          <a:p>
            <a:endParaRPr lang="en-US" sz="2400" dirty="0"/>
          </a:p>
          <a:p>
            <a:endParaRPr lang="en-US" sz="2400" dirty="0" smtClean="0"/>
          </a:p>
          <a:p>
            <a:pPr lvl="0"/>
            <a:r>
              <a:rPr lang="en-US" sz="2400" dirty="0">
                <a:latin typeface="Arial" panose="020B0604020202020204" pitchFamily="34" charset="0"/>
                <a:cs typeface="Arial" panose="020B0604020202020204" pitchFamily="34" charset="0"/>
              </a:rPr>
              <a:t>Stopping criteria is that the likelihood does not increase (e.g. 0.001%) after a full iteration over all </a:t>
            </a:r>
            <a:r>
              <a:rPr lang="en-US" sz="2400" dirty="0"/>
              <a:t>F</a:t>
            </a:r>
            <a:r>
              <a:rPr lang="en-US" dirty="0"/>
              <a:t>u </a:t>
            </a:r>
            <a:r>
              <a:rPr lang="en-US" sz="2400" dirty="0"/>
              <a:t>and all </a:t>
            </a:r>
            <a:r>
              <a:rPr lang="en-US" sz="2400" dirty="0" err="1"/>
              <a:t>W</a:t>
            </a:r>
            <a:r>
              <a:rPr lang="en-US" dirty="0" err="1"/>
              <a:t>k</a:t>
            </a:r>
            <a:endParaRPr lang="en-US" dirty="0"/>
          </a:p>
          <a:p>
            <a:endParaRPr lang="en-US" sz="2400" dirty="0"/>
          </a:p>
          <a:p>
            <a:endParaRPr lang="en-US" sz="2400" dirty="0"/>
          </a:p>
          <a:p>
            <a:endParaRPr lang="en-US" sz="2400" dirty="0"/>
          </a:p>
          <a:p>
            <a:endParaRPr lang="en-US" sz="2400" dirty="0"/>
          </a:p>
        </p:txBody>
      </p:sp>
      <p:sp>
        <p:nvSpPr>
          <p:cNvPr id="6"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6</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 How to assign a community to node u?</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CESNA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9/</a:t>
            </a:r>
            <a:r>
              <a:rPr lang="en-US" altLang="zh-CN" sz="2400" b="1" i="1" u="none" dirty="0" smtClean="0">
                <a:solidFill>
                  <a:srgbClr val="000000"/>
                </a:solidFill>
                <a:latin typeface="Lemon"/>
                <a:ea typeface="Lemon"/>
                <a:cs typeface="Lemon"/>
                <a:sym typeface="Lemon"/>
              </a:rPr>
              <a:t>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mc:AlternateContent xmlns:mc="http://schemas.openxmlformats.org/markup-compatibility/2006" xmlns:a14="http://schemas.microsoft.com/office/drawing/2010/main">
        <mc:Choice Requires="a14">
          <p:sp>
            <p:nvSpPr>
              <p:cNvPr id="39" name="文本框 38"/>
              <p:cNvSpPr txBox="1"/>
              <p:nvPr/>
            </p:nvSpPr>
            <p:spPr>
              <a:xfrm>
                <a:off x="941560" y="2496479"/>
                <a:ext cx="8883817" cy="2329869"/>
              </a:xfrm>
              <a:prstGeom prst="rect">
                <a:avLst/>
              </a:prstGeom>
              <a:noFill/>
            </p:spPr>
            <p:txBody>
              <a:bodyPr wrap="square" rtlCol="0">
                <a:spAutoFit/>
              </a:bodyPr>
              <a:lstStyle/>
              <a:p>
                <a:pPr lvl="0"/>
                <a:r>
                  <a:rPr lang="en-US" sz="4000" dirty="0" smtClean="0">
                    <a:latin typeface="Arial" panose="020B0604020202020204" pitchFamily="34" charset="0"/>
                    <a:cs typeface="Arial" panose="020B0604020202020204" pitchFamily="34" charset="0"/>
                  </a:rPr>
                  <a:t>Threshold: </a:t>
                </a:r>
                <a14:m>
                  <m:oMath xmlns:m="http://schemas.openxmlformats.org/officeDocument/2006/math">
                    <m:r>
                      <a:rPr lang="en-US" sz="4000" b="0" i="0" smtClean="0">
                        <a:latin typeface="Cambria Math" panose="02040503050406030204" pitchFamily="18" charset="0"/>
                      </a:rPr>
                      <m:t> &gt;</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m:t>
                        </m:r>
                        <m:r>
                          <m:rPr>
                            <m:sty m:val="p"/>
                          </m:rPr>
                          <a:rPr lang="en-US" sz="4000">
                            <a:latin typeface="Cambria Math" panose="02040503050406030204" pitchFamily="18" charset="0"/>
                          </a:rPr>
                          <m:t>log</m:t>
                        </m:r>
                        <m:r>
                          <a:rPr lang="en-US" sz="4000" i="1">
                            <a:latin typeface="Cambria Math" panose="02040503050406030204" pitchFamily="18" charset="0"/>
                          </a:rPr>
                          <m:t>⁡(</m:t>
                        </m:r>
                        <m:r>
                          <a:rPr lang="en-US" sz="4000" i="1">
                            <a:latin typeface="Cambria Math" panose="02040503050406030204" pitchFamily="18" charset="0"/>
                          </a:rPr>
                          <m:t>1</m:t>
                        </m:r>
                        <m:r>
                          <a:rPr lang="en-US" sz="4000" i="1">
                            <a:latin typeface="Cambria Math" panose="02040503050406030204" pitchFamily="18" charset="0"/>
                          </a:rPr>
                          <m:t>−</m:t>
                        </m:r>
                        <m:f>
                          <m:fPr>
                            <m:type m:val="skw"/>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m:t>
                            </m:r>
                            <m:r>
                              <a:rPr lang="en-US" sz="4000" i="1">
                                <a:latin typeface="Cambria Math" panose="02040503050406030204" pitchFamily="18" charset="0"/>
                              </a:rPr>
                              <m:t>𝑉</m:t>
                            </m:r>
                            <m:r>
                              <a:rPr lang="en-US" sz="4000" i="1">
                                <a:latin typeface="Cambria Math" panose="02040503050406030204" pitchFamily="18" charset="0"/>
                              </a:rPr>
                              <m:t>|</m:t>
                            </m:r>
                          </m:den>
                        </m:f>
                      </m:e>
                    </m:rad>
                  </m:oMath>
                </a14:m>
                <a:r>
                  <a:rPr lang="en-US" sz="4000" dirty="0" smtClean="0">
                    <a:latin typeface="Arial" panose="020B0604020202020204" pitchFamily="34" charset="0"/>
                    <a:cs typeface="Arial" panose="020B0604020202020204" pitchFamily="34" charset="0"/>
                  </a:rPr>
                  <a:t>)</a:t>
                </a:r>
              </a:p>
              <a:p>
                <a:pPr lvl="0"/>
                <a:endParaRPr lang="en-US" sz="4000" dirty="0" smtClean="0">
                  <a:latin typeface="Arial" panose="020B0604020202020204" pitchFamily="34" charset="0"/>
                  <a:cs typeface="Arial" panose="020B0604020202020204" pitchFamily="34" charset="0"/>
                </a:endParaRPr>
              </a:p>
              <a:p>
                <a:pPr lvl="0"/>
                <a:endParaRPr lang="en-US" sz="2400" dirty="0">
                  <a:latin typeface="Arial" panose="020B0604020202020204" pitchFamily="34" charset="0"/>
                  <a:cs typeface="Arial" panose="020B0604020202020204" pitchFamily="34"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941560" y="2496479"/>
                <a:ext cx="8883817" cy="2329869"/>
              </a:xfrm>
              <a:prstGeom prst="rect">
                <a:avLst/>
              </a:prstGeom>
              <a:blipFill rotWithShape="0">
                <a:blip r:embed="rId3"/>
                <a:stretch>
                  <a:fillRect l="-2401"/>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2120582" y="5023880"/>
            <a:ext cx="4267570" cy="621846"/>
          </a:xfrm>
          <a:prstGeom prst="rect">
            <a:avLst/>
          </a:prstGeom>
        </p:spPr>
      </p:pic>
      <p:pic>
        <p:nvPicPr>
          <p:cNvPr id="7" name="图片 6"/>
          <p:cNvPicPr>
            <a:picLocks noChangeAspect="1"/>
          </p:cNvPicPr>
          <p:nvPr/>
        </p:nvPicPr>
        <p:blipFill>
          <a:blip r:embed="rId5"/>
          <a:stretch>
            <a:fillRect/>
          </a:stretch>
        </p:blipFill>
        <p:spPr>
          <a:xfrm>
            <a:off x="2120582" y="5847591"/>
            <a:ext cx="2133600" cy="628650"/>
          </a:xfrm>
          <a:prstGeom prst="rect">
            <a:avLst/>
          </a:prstGeom>
        </p:spPr>
      </p:pic>
      <p:sp>
        <p:nvSpPr>
          <p:cNvPr id="8"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7</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6684812"/>
      </p:ext>
    </p:extLst>
  </p:cSld>
  <p:clrMapOvr>
    <a:masterClrMapping/>
  </p:clrMapOvr>
  <p:transition>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CESNA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0/14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485775" y="741533"/>
            <a:ext cx="8883817" cy="461665"/>
          </a:xfrm>
          <a:prstGeom prst="rect">
            <a:avLst/>
          </a:prstGeom>
          <a:noFill/>
        </p:spPr>
        <p:txBody>
          <a:bodyPr wrap="square" rtlCol="0">
            <a:spAutoFit/>
          </a:bodyPr>
          <a:lstStyle/>
          <a:p>
            <a:r>
              <a:rPr lang="en-US" sz="2400" dirty="0" smtClean="0"/>
              <a:t>Dataset description and Baselines:</a:t>
            </a:r>
            <a:endParaRPr lang="en-US" sz="2400" dirty="0"/>
          </a:p>
        </p:txBody>
      </p:sp>
      <p:sp>
        <p:nvSpPr>
          <p:cNvPr id="17" name="文本框 16"/>
          <p:cNvSpPr txBox="1"/>
          <p:nvPr/>
        </p:nvSpPr>
        <p:spPr>
          <a:xfrm>
            <a:off x="485775" y="1424733"/>
            <a:ext cx="8883817" cy="5016758"/>
          </a:xfrm>
          <a:prstGeom prst="rect">
            <a:avLst/>
          </a:prstGeom>
          <a:noFill/>
        </p:spPr>
        <p:txBody>
          <a:bodyPr wrap="square" rtlCol="0">
            <a:spAutoFit/>
          </a:bodyPr>
          <a:lstStyle/>
          <a:p>
            <a:r>
              <a:rPr lang="en-US" altLang="zh-CN" sz="2400" dirty="0" smtClean="0"/>
              <a:t>5 real-world dataset with ground-truth labels </a:t>
            </a:r>
          </a:p>
          <a:p>
            <a:endParaRPr lang="en-US" altLang="zh-CN" sz="2400" dirty="0"/>
          </a:p>
          <a:p>
            <a:endParaRPr lang="en-US" altLang="zh-CN" sz="2400" dirty="0" smtClean="0"/>
          </a:p>
          <a:p>
            <a:endParaRPr lang="en-US" altLang="zh-CN" sz="2400" dirty="0"/>
          </a:p>
          <a:p>
            <a:r>
              <a:rPr lang="en-US" altLang="zh-CN" sz="2400" dirty="0" smtClean="0"/>
              <a:t>Baselines: Considers only topology  </a:t>
            </a:r>
            <a:r>
              <a:rPr lang="en-US" altLang="zh-CN" sz="1600" dirty="0" smtClean="0"/>
              <a:t>Demon[8] </a:t>
            </a:r>
            <a:r>
              <a:rPr lang="en-US" altLang="zh-CN" sz="1600" dirty="0" err="1" smtClean="0"/>
              <a:t>BigCLAM</a:t>
            </a:r>
            <a:r>
              <a:rPr lang="en-US" altLang="zh-CN" sz="1600" dirty="0" smtClean="0"/>
              <a:t>[5]</a:t>
            </a:r>
          </a:p>
          <a:p>
            <a:endParaRPr lang="en-US" altLang="zh-CN" sz="1600" dirty="0" smtClean="0"/>
          </a:p>
          <a:p>
            <a:r>
              <a:rPr lang="en-US" altLang="zh-CN" sz="2400" dirty="0"/>
              <a:t>	 </a:t>
            </a:r>
            <a:r>
              <a:rPr lang="en-US" altLang="zh-CN" sz="2400" dirty="0" smtClean="0"/>
              <a:t>      Considers only attributes  </a:t>
            </a:r>
            <a:r>
              <a:rPr lang="en-US" altLang="zh-CN" sz="1600" dirty="0" smtClean="0"/>
              <a:t>MAC[3]</a:t>
            </a:r>
          </a:p>
          <a:p>
            <a:endParaRPr lang="en-US" altLang="zh-CN" sz="1600" dirty="0"/>
          </a:p>
          <a:p>
            <a:r>
              <a:rPr lang="en-US" altLang="zh-CN" sz="2400" dirty="0"/>
              <a:t>	 </a:t>
            </a:r>
            <a:r>
              <a:rPr lang="en-US" altLang="zh-CN" sz="2400" dirty="0" smtClean="0"/>
              <a:t>      Considers both topology and node attributes </a:t>
            </a:r>
          </a:p>
          <a:p>
            <a:r>
              <a:rPr lang="en-US" altLang="zh-CN" sz="1600" dirty="0" smtClean="0"/>
              <a:t>				Block-LDA[9], CODICIL[4], EDCAR[10], Circles[11]</a:t>
            </a:r>
          </a:p>
          <a:p>
            <a:endParaRPr lang="en-US" altLang="zh-CN" sz="1600" dirty="0"/>
          </a:p>
          <a:p>
            <a:endParaRPr lang="en-US" altLang="zh-CN" sz="1600" dirty="0"/>
          </a:p>
          <a:p>
            <a:r>
              <a:rPr lang="en-US" altLang="zh-CN" sz="2400" dirty="0"/>
              <a:t>	</a:t>
            </a:r>
            <a:r>
              <a:rPr lang="en-US" altLang="zh-CN" sz="2400" dirty="0" smtClean="0"/>
              <a:t>	</a:t>
            </a:r>
          </a:p>
          <a:p>
            <a:r>
              <a:rPr lang="en-US" altLang="zh-CN" sz="2400" dirty="0"/>
              <a:t> </a:t>
            </a:r>
            <a:r>
              <a:rPr lang="en-US" altLang="zh-CN" sz="2400" dirty="0" smtClean="0"/>
              <a:t> </a:t>
            </a:r>
          </a:p>
          <a:p>
            <a:endParaRPr lang="en-US" altLang="zh-CN" sz="2400" dirty="0"/>
          </a:p>
        </p:txBody>
      </p:sp>
      <p:sp>
        <p:nvSpPr>
          <p:cNvPr id="6"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smtClean="0">
                <a:solidFill>
                  <a:schemeClr val="dk1"/>
                </a:solidFill>
              </a:rPr>
              <a:t>8</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6326042"/>
      </p:ext>
    </p:extLst>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103" name="Shape 103"/>
          <p:cNvSpPr txBox="1"/>
          <p:nvPr/>
        </p:nvSpPr>
        <p:spPr>
          <a:xfrm>
            <a:off x="644001" y="1919286"/>
            <a:ext cx="8356308" cy="3416279"/>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chemeClr val="dk1"/>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chemeClr val="dk1"/>
                </a:solidFill>
                <a:latin typeface="Arial"/>
                <a:ea typeface="Arial"/>
                <a:cs typeface="Arial"/>
                <a:sym typeface="Arial"/>
              </a:rPr>
              <a:t>Paper </a:t>
            </a:r>
            <a:r>
              <a:rPr lang="en-US" sz="2400" b="0" i="0" u="none" strike="noStrike" cap="none" dirty="0" smtClean="0">
                <a:solidFill>
                  <a:schemeClr val="dk1"/>
                </a:solidFill>
                <a:latin typeface="Arial"/>
                <a:ea typeface="Arial"/>
                <a:cs typeface="Arial"/>
                <a:sym typeface="Arial"/>
              </a:rPr>
              <a:t>summary (CESNA[1])</a:t>
            </a:r>
            <a:endParaRPr lang="en-US"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smtClean="0">
              <a:solidFill>
                <a:schemeClr val="dk1"/>
              </a:solidFill>
              <a:latin typeface="Arial"/>
              <a:ea typeface="Arial"/>
              <a:cs typeface="Arial"/>
              <a:sym typeface="Arial"/>
            </a:endParaRPr>
          </a:p>
          <a:p>
            <a:pPr marL="285750" indent="-285750">
              <a:buClr>
                <a:schemeClr val="dk1"/>
              </a:buClr>
              <a:buSzPct val="100000"/>
              <a:buFont typeface="Noto Sans Symbols"/>
              <a:buChar char="❑"/>
            </a:pPr>
            <a:r>
              <a:rPr lang="en-US" sz="2400" dirty="0" smtClean="0">
                <a:solidFill>
                  <a:schemeClr val="dk1"/>
                </a:solidFill>
              </a:rPr>
              <a:t>Survey on community detection in attributed networks</a:t>
            </a:r>
          </a:p>
          <a:p>
            <a:pPr>
              <a:buClr>
                <a:schemeClr val="dk1"/>
              </a:buClr>
              <a:buSzPct val="100000"/>
            </a:pPr>
            <a:endParaRPr sz="2400" dirty="0" smtClean="0">
              <a:solidFill>
                <a:schemeClr val="dk1"/>
              </a:solidFil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dirty="0" smtClean="0">
                <a:solidFill>
                  <a:schemeClr val="dk1"/>
                </a:solidFill>
              </a:rPr>
              <a:t>Proposed research: Attribute-driven backbone discovery</a:t>
            </a: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chemeClr val="dk1"/>
                </a:solidFill>
                <a:latin typeface="Arial"/>
                <a:ea typeface="Arial"/>
                <a:cs typeface="Arial"/>
                <a:sym typeface="Arial"/>
              </a:rPr>
              <a:t>Conclusion</a:t>
            </a:r>
          </a:p>
        </p:txBody>
      </p:sp>
      <p:sp>
        <p:nvSpPr>
          <p:cNvPr id="4" name="Shape 103"/>
          <p:cNvSpPr txBox="1"/>
          <p:nvPr/>
        </p:nvSpPr>
        <p:spPr>
          <a:xfrm>
            <a:off x="7964117" y="6260228"/>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b="0" i="0" u="none" strike="noStrike" cap="none" dirty="0" smtClean="0">
                <a:solidFill>
                  <a:schemeClr val="dk1"/>
                </a:solidFill>
                <a:latin typeface="Arial"/>
                <a:ea typeface="Arial"/>
                <a:cs typeface="Arial"/>
                <a:sym typeface="Arial"/>
              </a:rPr>
              <a:t>1</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1/14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85775" y="1155419"/>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260183" y="741533"/>
            <a:ext cx="8883817" cy="1200329"/>
          </a:xfrm>
          <a:prstGeom prst="rect">
            <a:avLst/>
          </a:prstGeom>
          <a:noFill/>
        </p:spPr>
        <p:txBody>
          <a:bodyPr wrap="square" rtlCol="0">
            <a:spAutoFit/>
          </a:bodyPr>
          <a:lstStyle/>
          <a:p>
            <a:r>
              <a:rPr lang="en-US" sz="2400" dirty="0" smtClean="0"/>
              <a:t>Evaluation metric:</a:t>
            </a:r>
          </a:p>
          <a:p>
            <a:endParaRPr lang="en-US" sz="2400" dirty="0"/>
          </a:p>
          <a:p>
            <a:endParaRPr lang="en-US" sz="2400" dirty="0"/>
          </a:p>
        </p:txBody>
      </p:sp>
      <p:sp>
        <p:nvSpPr>
          <p:cNvPr id="17" name="文本框 16"/>
          <p:cNvSpPr txBox="1"/>
          <p:nvPr/>
        </p:nvSpPr>
        <p:spPr>
          <a:xfrm>
            <a:off x="716781" y="1194307"/>
            <a:ext cx="8883817" cy="1815882"/>
          </a:xfrm>
          <a:prstGeom prst="rect">
            <a:avLst/>
          </a:prstGeom>
          <a:noFill/>
        </p:spPr>
        <p:txBody>
          <a:bodyPr wrap="square" rtlCol="0">
            <a:spAutoFit/>
          </a:bodyPr>
          <a:lstStyle/>
          <a:p>
            <a:endParaRPr lang="en-US" altLang="zh-CN" sz="1600" dirty="0"/>
          </a:p>
          <a:p>
            <a:r>
              <a:rPr lang="en-US" sz="2400" dirty="0" smtClean="0"/>
              <a:t>Idea: quantify the agreement between C*, C</a:t>
            </a:r>
            <a:endParaRPr lang="en-US" sz="2400" dirty="0"/>
          </a:p>
          <a:p>
            <a:r>
              <a:rPr lang="en-US" altLang="zh-CN" sz="2400" dirty="0"/>
              <a:t>	</a:t>
            </a:r>
            <a:r>
              <a:rPr lang="en-US" altLang="zh-CN" sz="2400" dirty="0" smtClean="0"/>
              <a:t>	</a:t>
            </a:r>
          </a:p>
          <a:p>
            <a:r>
              <a:rPr lang="en-US" altLang="zh-CN" sz="2400" dirty="0"/>
              <a:t> </a:t>
            </a:r>
            <a:r>
              <a:rPr lang="en-US" altLang="zh-CN" sz="2400" dirty="0" smtClean="0"/>
              <a:t> </a:t>
            </a:r>
          </a:p>
          <a:p>
            <a:endParaRPr lang="en-US" altLang="zh-CN" sz="2400" dirty="0"/>
          </a:p>
        </p:txBody>
      </p:sp>
      <p:pic>
        <p:nvPicPr>
          <p:cNvPr id="9" name="图片 8"/>
          <p:cNvPicPr>
            <a:picLocks noChangeAspect="1"/>
          </p:cNvPicPr>
          <p:nvPr/>
        </p:nvPicPr>
        <p:blipFill>
          <a:blip r:embed="rId3"/>
          <a:stretch>
            <a:fillRect/>
          </a:stretch>
        </p:blipFill>
        <p:spPr>
          <a:xfrm>
            <a:off x="716781" y="2158937"/>
            <a:ext cx="6535478" cy="981541"/>
          </a:xfrm>
          <a:prstGeom prst="rect">
            <a:avLst/>
          </a:prstGeom>
        </p:spPr>
      </p:pic>
      <p:sp>
        <p:nvSpPr>
          <p:cNvPr id="7" name="文本框 6"/>
          <p:cNvSpPr txBox="1"/>
          <p:nvPr/>
        </p:nvSpPr>
        <p:spPr>
          <a:xfrm>
            <a:off x="7480283" y="2256435"/>
            <a:ext cx="3327433" cy="1446550"/>
          </a:xfrm>
          <a:prstGeom prst="rect">
            <a:avLst/>
          </a:prstGeom>
          <a:noFill/>
        </p:spPr>
        <p:txBody>
          <a:bodyPr wrap="square" rtlCol="0">
            <a:spAutoFit/>
          </a:bodyPr>
          <a:lstStyle/>
          <a:p>
            <a:endParaRPr lang="en-US" altLang="zh-CN" sz="1600" dirty="0"/>
          </a:p>
          <a:p>
            <a:r>
              <a:rPr lang="en-US" altLang="zh-CN" dirty="0" smtClean="0"/>
              <a:t>Also used in [14]</a:t>
            </a:r>
            <a:r>
              <a:rPr lang="en-US" altLang="zh-CN" sz="2400" dirty="0"/>
              <a:t>	</a:t>
            </a:r>
            <a:r>
              <a:rPr lang="en-US" altLang="zh-CN" sz="2400" dirty="0" smtClean="0"/>
              <a:t>	</a:t>
            </a:r>
          </a:p>
          <a:p>
            <a:r>
              <a:rPr lang="en-US" altLang="zh-CN" sz="2400" dirty="0"/>
              <a:t> </a:t>
            </a:r>
            <a:r>
              <a:rPr lang="en-US" altLang="zh-CN" sz="2400" dirty="0" smtClean="0"/>
              <a:t> </a:t>
            </a:r>
          </a:p>
          <a:p>
            <a:endParaRPr lang="en-US" altLang="zh-CN" sz="2400" dirty="0"/>
          </a:p>
        </p:txBody>
      </p:sp>
      <p:pic>
        <p:nvPicPr>
          <p:cNvPr id="2" name="图片 1"/>
          <p:cNvPicPr>
            <a:picLocks noChangeAspect="1"/>
          </p:cNvPicPr>
          <p:nvPr/>
        </p:nvPicPr>
        <p:blipFill>
          <a:blip r:embed="rId4"/>
          <a:stretch>
            <a:fillRect/>
          </a:stretch>
        </p:blipFill>
        <p:spPr>
          <a:xfrm>
            <a:off x="2203490" y="3245745"/>
            <a:ext cx="1194920" cy="457240"/>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720163" y="3235731"/>
                <a:ext cx="4572000" cy="1200329"/>
              </a:xfrm>
              <a:prstGeom prst="rect">
                <a:avLst/>
              </a:prstGeom>
            </p:spPr>
            <p:txBody>
              <a:bodyPr>
                <a:spAutoFit/>
              </a:bodyPr>
              <a:lstStyle/>
              <a:p>
                <a:pPr lvl="0"/>
                <a:r>
                  <a:rPr lang="en-US" altLang="zh-CN" sz="1800" dirty="0"/>
                  <a:t>Any </a:t>
                </a:r>
                <a:r>
                  <a:rPr lang="en-US" altLang="zh-CN" sz="1800" dirty="0" smtClean="0"/>
                  <a:t>similarity related measure</a:t>
                </a:r>
                <a:r>
                  <a:rPr lang="en-US" altLang="zh-CN" sz="1800" dirty="0"/>
                  <a:t>, e.g. F1 score and Jaccard similarity</a:t>
                </a:r>
                <a:endParaRPr lang="en-US" altLang="zh-CN" sz="1800" i="1" dirty="0" smtClean="0">
                  <a:latin typeface="Cambria Math" panose="02040503050406030204" pitchFamily="18" charset="0"/>
                </a:endParaRPr>
              </a:p>
              <a:p>
                <a:pPr lvl="0"/>
                <a:endParaRPr lang="en-US" altLang="zh-CN" sz="1800" i="1" dirty="0" smtClean="0">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 </m:t>
                      </m:r>
                    </m:oMath>
                  </m:oMathPara>
                </a14:m>
                <a:endParaRPr lang="en-US" altLang="zh-CN" sz="1800" dirty="0"/>
              </a:p>
            </p:txBody>
          </p:sp>
        </mc:Choice>
        <mc:Fallback xmlns="">
          <p:sp>
            <p:nvSpPr>
              <p:cNvPr id="3" name="矩形 2"/>
              <p:cNvSpPr>
                <a:spLocks noRot="1" noChangeAspect="1" noMove="1" noResize="1" noEditPoints="1" noAdjustHandles="1" noChangeArrowheads="1" noChangeShapeType="1" noTextEdit="1"/>
              </p:cNvSpPr>
              <p:nvPr/>
            </p:nvSpPr>
            <p:spPr>
              <a:xfrm>
                <a:off x="3720163" y="3235731"/>
                <a:ext cx="4572000" cy="1200329"/>
              </a:xfrm>
              <a:prstGeom prst="rect">
                <a:avLst/>
              </a:prstGeom>
              <a:blipFill rotWithShape="0">
                <a:blip r:embed="rId5"/>
                <a:stretch>
                  <a:fillRect l="-1067" t="-3046"/>
                </a:stretch>
              </a:blipFill>
            </p:spPr>
            <p:txBody>
              <a:bodyPr/>
              <a:lstStyle/>
              <a:p>
                <a:r>
                  <a:rPr lang="en-US">
                    <a:noFill/>
                  </a:rPr>
                  <a:t> </a:t>
                </a:r>
              </a:p>
            </p:txBody>
          </p:sp>
        </mc:Fallback>
      </mc:AlternateContent>
      <p:sp>
        <p:nvSpPr>
          <p:cNvPr id="10" name="文本框 9"/>
          <p:cNvSpPr txBox="1"/>
          <p:nvPr/>
        </p:nvSpPr>
        <p:spPr>
          <a:xfrm>
            <a:off x="260183" y="4303455"/>
            <a:ext cx="8883817" cy="2554545"/>
          </a:xfrm>
          <a:prstGeom prst="rect">
            <a:avLst/>
          </a:prstGeom>
          <a:noFill/>
        </p:spPr>
        <p:txBody>
          <a:bodyPr wrap="square" rtlCol="0">
            <a:spAutoFit/>
          </a:bodyPr>
          <a:lstStyle/>
          <a:p>
            <a:endParaRPr lang="en-US" altLang="zh-CN" sz="1600" dirty="0"/>
          </a:p>
          <a:p>
            <a:r>
              <a:rPr lang="en-US" altLang="zh-CN" sz="2400" dirty="0" smtClean="0"/>
              <a:t>The larger the value is,  the better recovery of GT communities!</a:t>
            </a:r>
          </a:p>
          <a:p>
            <a:endParaRPr lang="en-US" altLang="zh-CN" sz="2400" dirty="0"/>
          </a:p>
          <a:p>
            <a:endParaRPr lang="en-US" altLang="zh-CN" sz="2400" dirty="0" smtClean="0"/>
          </a:p>
          <a:p>
            <a:r>
              <a:rPr lang="en-US" altLang="zh-CN" sz="2400" dirty="0"/>
              <a:t>	</a:t>
            </a:r>
            <a:r>
              <a:rPr lang="en-US" altLang="zh-CN" sz="2400" dirty="0" smtClean="0"/>
              <a:t>	</a:t>
            </a:r>
          </a:p>
          <a:p>
            <a:r>
              <a:rPr lang="en-US" altLang="zh-CN" sz="2400" dirty="0"/>
              <a:t> </a:t>
            </a:r>
            <a:r>
              <a:rPr lang="en-US" altLang="zh-CN" sz="2400" dirty="0" smtClean="0"/>
              <a:t> </a:t>
            </a:r>
          </a:p>
          <a:p>
            <a:endParaRPr lang="en-US" altLang="zh-CN" sz="2400" dirty="0"/>
          </a:p>
        </p:txBody>
      </p:sp>
      <p:sp>
        <p:nvSpPr>
          <p:cNvPr id="11"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1</a:t>
            </a:r>
            <a:r>
              <a:rPr lang="en-US" altLang="zh-CN" sz="2400" dirty="0">
                <a:solidFill>
                  <a:schemeClr val="dk1"/>
                </a:solidFill>
              </a:rPr>
              <a:t>9</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832869"/>
      </p:ext>
    </p:extLst>
  </p:cSld>
  <p:clrMapOvr>
    <a:masterClrMapping/>
  </p:clrMapOvr>
  <p:transition>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2/14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3" name="文本框 12"/>
          <p:cNvSpPr txBox="1"/>
          <p:nvPr/>
        </p:nvSpPr>
        <p:spPr>
          <a:xfrm>
            <a:off x="260183" y="741533"/>
            <a:ext cx="8883817" cy="6555641"/>
          </a:xfrm>
          <a:prstGeom prst="rect">
            <a:avLst/>
          </a:prstGeom>
          <a:noFill/>
        </p:spPr>
        <p:txBody>
          <a:bodyPr wrap="square" rtlCol="0">
            <a:spAutoFit/>
          </a:bodyPr>
          <a:lstStyle/>
          <a:p>
            <a:r>
              <a:rPr lang="en-US" sz="2400" dirty="0" smtClean="0"/>
              <a:t>Experiment Result:</a:t>
            </a:r>
          </a:p>
          <a:p>
            <a:endParaRPr lang="en-US" sz="2400" dirty="0"/>
          </a:p>
          <a:p>
            <a:r>
              <a:rPr lang="en-US" sz="2400" dirty="0" smtClean="0"/>
              <a:t>On 5 datasets, 2 similarity-related functions</a:t>
            </a:r>
          </a:p>
          <a:p>
            <a:endParaRPr lang="en-US" sz="2400" dirty="0" smtClean="0"/>
          </a:p>
          <a:p>
            <a:r>
              <a:rPr lang="en-US" sz="2400" dirty="0" smtClean="0"/>
              <a:t>CESNA yields the best performance in 8 out 10 cases</a:t>
            </a:r>
          </a:p>
          <a:p>
            <a:endParaRPr lang="en-US" sz="2400" dirty="0" smtClean="0"/>
          </a:p>
          <a:p>
            <a:r>
              <a:rPr lang="en-US" sz="2400" dirty="0" smtClean="0"/>
              <a:t>Outperforms Demon by 20%</a:t>
            </a:r>
          </a:p>
          <a:p>
            <a:r>
              <a:rPr lang="en-US" sz="2400" dirty="0"/>
              <a:t> </a:t>
            </a:r>
            <a:r>
              <a:rPr lang="en-US" sz="2400" dirty="0" smtClean="0"/>
              <a:t>                    </a:t>
            </a:r>
            <a:r>
              <a:rPr lang="en-US" sz="2400" dirty="0" err="1" smtClean="0"/>
              <a:t>BigCLAM</a:t>
            </a:r>
            <a:r>
              <a:rPr lang="en-US" sz="2400" dirty="0" smtClean="0"/>
              <a:t> by 6%</a:t>
            </a:r>
          </a:p>
          <a:p>
            <a:r>
              <a:rPr lang="en-US" sz="2400" dirty="0"/>
              <a:t> </a:t>
            </a:r>
            <a:r>
              <a:rPr lang="en-US" sz="2400" dirty="0" smtClean="0"/>
              <a:t>                    MAC  by 112%</a:t>
            </a:r>
          </a:p>
          <a:p>
            <a:r>
              <a:rPr lang="en-US" sz="2400" dirty="0"/>
              <a:t> </a:t>
            </a:r>
            <a:r>
              <a:rPr lang="en-US" sz="2400" dirty="0" smtClean="0"/>
              <a:t>                    Block-LDA by 58%</a:t>
            </a:r>
          </a:p>
          <a:p>
            <a:r>
              <a:rPr lang="en-US" sz="2400" dirty="0"/>
              <a:t> </a:t>
            </a:r>
            <a:r>
              <a:rPr lang="en-US" sz="2400" dirty="0" smtClean="0"/>
              <a:t>                    CODICIL by 29%</a:t>
            </a:r>
          </a:p>
          <a:p>
            <a:r>
              <a:rPr lang="en-US" sz="2400" dirty="0"/>
              <a:t> </a:t>
            </a:r>
            <a:r>
              <a:rPr lang="en-US" sz="2400" dirty="0" smtClean="0"/>
              <a:t>                    EDCAR  by 57%</a:t>
            </a:r>
          </a:p>
          <a:p>
            <a:r>
              <a:rPr lang="en-US" sz="2400" dirty="0"/>
              <a:t>	</a:t>
            </a:r>
            <a:r>
              <a:rPr lang="en-US" sz="2400" dirty="0" smtClean="0"/>
              <a:t>          Circles  by 54%</a:t>
            </a:r>
          </a:p>
          <a:p>
            <a:r>
              <a:rPr lang="en-US" sz="2400" dirty="0" smtClean="0"/>
              <a:t>Scalability: </a:t>
            </a:r>
          </a:p>
          <a:p>
            <a:r>
              <a:rPr lang="en-US" sz="1800" dirty="0" err="1" smtClean="0"/>
              <a:t>Youtube</a:t>
            </a:r>
            <a:r>
              <a:rPr lang="en-US" sz="1800" dirty="0" smtClean="0"/>
              <a:t> dataset 2,509,862 edges and 129,907 nodes, 8 attributes</a:t>
            </a:r>
          </a:p>
          <a:p>
            <a:r>
              <a:rPr lang="en-US" sz="1800" dirty="0" smtClean="0"/>
              <a:t>2 hours cannot return the result</a:t>
            </a:r>
            <a:endParaRPr lang="en-US" sz="1800" dirty="0"/>
          </a:p>
          <a:p>
            <a:endParaRPr lang="en-US" sz="2400" dirty="0" smtClean="0"/>
          </a:p>
          <a:p>
            <a:endParaRPr lang="en-US" sz="2400" dirty="0" smtClean="0"/>
          </a:p>
        </p:txBody>
      </p:sp>
      <p:sp>
        <p:nvSpPr>
          <p:cNvPr id="5"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20</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80055280"/>
      </p:ext>
    </p:extLst>
  </p:cSld>
  <p:clrMapOvr>
    <a:masterClrMapping/>
  </p:clrMapOvr>
  <p:transition>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3/14</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advantages:</a:t>
            </a:r>
            <a:endParaRPr lang="en-US" sz="2400" b="1" i="1" dirty="0">
              <a:latin typeface="Lemon"/>
              <a:ea typeface="Allerta"/>
              <a:cs typeface="Lemon"/>
              <a:sym typeface="Allerta"/>
            </a:endParaRPr>
          </a:p>
        </p:txBody>
      </p:sp>
      <p:sp>
        <p:nvSpPr>
          <p:cNvPr id="12" name="文本框 11"/>
          <p:cNvSpPr txBox="1"/>
          <p:nvPr/>
        </p:nvSpPr>
        <p:spPr>
          <a:xfrm>
            <a:off x="306292" y="1274071"/>
            <a:ext cx="8883817" cy="830997"/>
          </a:xfrm>
          <a:prstGeom prst="rect">
            <a:avLst/>
          </a:prstGeom>
          <a:noFill/>
        </p:spPr>
        <p:txBody>
          <a:bodyPr wrap="square" rtlCol="0">
            <a:spAutoFit/>
          </a:bodyPr>
          <a:lstStyle/>
          <a:p>
            <a:endParaRPr lang="en-US" sz="2400" dirty="0" smtClean="0"/>
          </a:p>
          <a:p>
            <a:r>
              <a:rPr lang="en-US" sz="2400" dirty="0" smtClean="0"/>
              <a:t>Rich modeling communities:</a:t>
            </a:r>
            <a:endParaRPr lang="en-US" sz="2400" dirty="0"/>
          </a:p>
        </p:txBody>
      </p:sp>
      <mc:AlternateContent xmlns:mc="http://schemas.openxmlformats.org/markup-compatibility/2006" xmlns:a14="http://schemas.microsoft.com/office/drawing/2010/main">
        <mc:Choice Requires="a14">
          <p:sp>
            <p:nvSpPr>
              <p:cNvPr id="17" name="文本框 16"/>
              <p:cNvSpPr txBox="1"/>
              <p:nvPr/>
            </p:nvSpPr>
            <p:spPr>
              <a:xfrm>
                <a:off x="4315216" y="2974931"/>
                <a:ext cx="1170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15216" y="2974931"/>
                <a:ext cx="117019" cy="215444"/>
              </a:xfrm>
              <a:prstGeom prst="rect">
                <a:avLst/>
              </a:prstGeom>
              <a:blipFill rotWithShape="0">
                <a:blip r:embed="rId3"/>
                <a:stretch>
                  <a:fillRect l="-31579" r="-31579" b="-8571"/>
                </a:stretch>
              </a:blipFill>
            </p:spPr>
            <p:txBody>
              <a:bodyPr/>
              <a:lstStyle/>
              <a:p>
                <a:r>
                  <a:rPr lang="en-US">
                    <a:noFill/>
                  </a:rPr>
                  <a:t> </a:t>
                </a:r>
              </a:p>
            </p:txBody>
          </p:sp>
        </mc:Fallback>
      </mc:AlternateContent>
      <p:pic>
        <p:nvPicPr>
          <p:cNvPr id="3" name="图片 2"/>
          <p:cNvPicPr>
            <a:picLocks noChangeAspect="1"/>
          </p:cNvPicPr>
          <p:nvPr/>
        </p:nvPicPr>
        <p:blipFill>
          <a:blip r:embed="rId4"/>
          <a:stretch>
            <a:fillRect/>
          </a:stretch>
        </p:blipFill>
        <p:spPr>
          <a:xfrm>
            <a:off x="1897098" y="2974931"/>
            <a:ext cx="5338827" cy="1541674"/>
          </a:xfrm>
          <a:prstGeom prst="rect">
            <a:avLst/>
          </a:prstGeom>
        </p:spPr>
      </p:pic>
      <p:sp>
        <p:nvSpPr>
          <p:cNvPr id="10" name="文本框 9"/>
          <p:cNvSpPr txBox="1"/>
          <p:nvPr/>
        </p:nvSpPr>
        <p:spPr>
          <a:xfrm>
            <a:off x="3558247" y="4850004"/>
            <a:ext cx="1747976" cy="523220"/>
          </a:xfrm>
          <a:prstGeom prst="rect">
            <a:avLst/>
          </a:prstGeom>
          <a:noFill/>
        </p:spPr>
        <p:txBody>
          <a:bodyPr wrap="square" rtlCol="0">
            <a:spAutoFit/>
          </a:bodyPr>
          <a:lstStyle/>
          <a:p>
            <a:r>
              <a:rPr lang="en-US" dirty="0" smtClean="0"/>
              <a:t>Reprinted figure from [3]</a:t>
            </a:r>
            <a:endParaRPr lang="en-US" dirty="0"/>
          </a:p>
        </p:txBody>
      </p:sp>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21</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5185137"/>
      </p:ext>
    </p:extLst>
  </p:cSld>
  <p:clrMapOvr>
    <a:masterClrMapping/>
  </p:clrMapOvr>
  <p:transition>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 Limitations</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CESNA</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summary –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4/</a:t>
            </a:r>
            <a:r>
              <a:rPr lang="en-US" altLang="zh-CN" sz="2400" b="1" i="1" dirty="0">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4</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585763" y="1866267"/>
            <a:ext cx="8883817" cy="830997"/>
          </a:xfrm>
          <a:prstGeom prst="rect">
            <a:avLst/>
          </a:prstGeom>
          <a:noFill/>
        </p:spPr>
        <p:txBody>
          <a:bodyPr wrap="square" rtlCol="0">
            <a:spAutoFit/>
          </a:bodyPr>
          <a:lstStyle/>
          <a:p>
            <a:endParaRPr lang="en-US" altLang="zh-CN" sz="2400" dirty="0" smtClean="0"/>
          </a:p>
          <a:p>
            <a:endParaRPr lang="en-US" altLang="zh-CN" sz="2400" dirty="0"/>
          </a:p>
        </p:txBody>
      </p:sp>
      <p:sp>
        <p:nvSpPr>
          <p:cNvPr id="12" name="文本框 11"/>
          <p:cNvSpPr txBox="1"/>
          <p:nvPr/>
        </p:nvSpPr>
        <p:spPr>
          <a:xfrm>
            <a:off x="504171" y="2113978"/>
            <a:ext cx="8883817" cy="461665"/>
          </a:xfrm>
          <a:prstGeom prst="rect">
            <a:avLst/>
          </a:prstGeom>
          <a:noFill/>
        </p:spPr>
        <p:txBody>
          <a:bodyPr wrap="square" rtlCol="0">
            <a:spAutoFit/>
          </a:bodyPr>
          <a:lstStyle/>
          <a:p>
            <a:r>
              <a:rPr lang="en-US" altLang="zh-CN" sz="2400" dirty="0" smtClean="0"/>
              <a:t>(1) Interpretability</a:t>
            </a:r>
          </a:p>
        </p:txBody>
      </p:sp>
      <p:sp>
        <p:nvSpPr>
          <p:cNvPr id="17" name="文本框 16"/>
          <p:cNvSpPr txBox="1"/>
          <p:nvPr/>
        </p:nvSpPr>
        <p:spPr>
          <a:xfrm>
            <a:off x="485775" y="3841085"/>
            <a:ext cx="8883817" cy="1200329"/>
          </a:xfrm>
          <a:prstGeom prst="rect">
            <a:avLst/>
          </a:prstGeom>
          <a:noFill/>
        </p:spPr>
        <p:txBody>
          <a:bodyPr wrap="square" rtlCol="0">
            <a:spAutoFit/>
          </a:bodyPr>
          <a:lstStyle/>
          <a:p>
            <a:r>
              <a:rPr lang="en-US" altLang="zh-CN" sz="2400" dirty="0" smtClean="0"/>
              <a:t>(3) Scalability with a limited resource (time budget, etc.)</a:t>
            </a:r>
          </a:p>
          <a:p>
            <a:endParaRPr lang="en-US" altLang="zh-CN" sz="2400" dirty="0"/>
          </a:p>
          <a:p>
            <a:r>
              <a:rPr lang="en-US" altLang="zh-CN" sz="2400" dirty="0" smtClean="0"/>
              <a:t>(4) Require all the nodes sharing the same set of attributes</a:t>
            </a:r>
          </a:p>
        </p:txBody>
      </p:sp>
      <p:sp>
        <p:nvSpPr>
          <p:cNvPr id="19" name="文本框 18"/>
          <p:cNvSpPr txBox="1"/>
          <p:nvPr/>
        </p:nvSpPr>
        <p:spPr>
          <a:xfrm>
            <a:off x="504171" y="3007523"/>
            <a:ext cx="8883817" cy="461665"/>
          </a:xfrm>
          <a:prstGeom prst="rect">
            <a:avLst/>
          </a:prstGeom>
          <a:noFill/>
        </p:spPr>
        <p:txBody>
          <a:bodyPr wrap="square" rtlCol="0">
            <a:spAutoFit/>
          </a:bodyPr>
          <a:lstStyle/>
          <a:p>
            <a:r>
              <a:rPr lang="en-US" altLang="zh-CN" sz="2400" dirty="0" smtClean="0"/>
              <a:t>(2) Attribute value: binary   too strong!!!</a:t>
            </a:r>
          </a:p>
        </p:txBody>
      </p:sp>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22</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3148760"/>
      </p:ext>
    </p:extLst>
  </p:cSld>
  <p:clrMapOvr>
    <a:masterClrMapping/>
  </p:clrMapOvr>
  <p:transition>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4" name="Shape 103"/>
          <p:cNvSpPr txBox="1"/>
          <p:nvPr/>
        </p:nvSpPr>
        <p:spPr>
          <a:xfrm>
            <a:off x="898524" y="1919286"/>
            <a:ext cx="7802415" cy="4154943"/>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smtClean="0">
                <a:solidFill>
                  <a:schemeClr val="tx1"/>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dirty="0">
              <a:solidFill>
                <a:srgbClr val="FF0000"/>
              </a:solidFill>
            </a:endParaRPr>
          </a:p>
          <a:p>
            <a:pPr marL="285750" lvl="0" indent="-285750">
              <a:buClr>
                <a:srgbClr val="000000"/>
              </a:buClr>
              <a:buSzPct val="100000"/>
              <a:buFont typeface="Noto Sans Symbols"/>
              <a:buChar char="❑"/>
            </a:pPr>
            <a:r>
              <a:rPr lang="en-US" sz="2400" dirty="0">
                <a:solidFill>
                  <a:schemeClr val="tx1"/>
                </a:solidFill>
              </a:rPr>
              <a:t>Paper </a:t>
            </a:r>
            <a:r>
              <a:rPr lang="en-US" sz="2400" dirty="0" smtClean="0">
                <a:solidFill>
                  <a:schemeClr val="tx1"/>
                </a:solidFill>
              </a:rPr>
              <a:t>summary(CESNA[1])</a:t>
            </a:r>
            <a:endParaRPr lang="en-US" sz="2400" dirty="0">
              <a:solidFill>
                <a:schemeClr val="tx1"/>
              </a:solidFill>
            </a:endParaRP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solidFill>
                  <a:srgbClr val="FF0000"/>
                </a:solidFill>
              </a:rPr>
              <a:t>Survey on community detection in attributed networks</a:t>
            </a:r>
          </a:p>
          <a:p>
            <a:pPr lvl="0">
              <a:buClr>
                <a:srgbClr val="000000"/>
              </a:buClr>
              <a:buSzPct val="100000"/>
            </a:pPr>
            <a:endParaRPr lang="en-US" sz="2400" dirty="0"/>
          </a:p>
          <a:p>
            <a:pPr marL="285750" lvl="0" indent="-285750">
              <a:buClr>
                <a:srgbClr val="000000"/>
              </a:buClr>
              <a:buSzPct val="100000"/>
              <a:buFont typeface="Noto Sans Symbols"/>
              <a:buChar char="❑"/>
            </a:pPr>
            <a:r>
              <a:rPr lang="en-US" sz="2400" dirty="0"/>
              <a:t>Attribute-driven backbone discovery</a:t>
            </a: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Conclusion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p:txBody>
      </p:sp>
      <p:sp>
        <p:nvSpPr>
          <p:cNvPr id="5"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23</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191638"/>
      </p:ext>
    </p:extLst>
  </p:cSld>
  <p:clrMapOvr>
    <a:masterClrMapping/>
  </p:clrMapOvr>
  <p:transition>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Community Detection in Attributed Networks</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 </a:t>
            </a:r>
            <a:r>
              <a:rPr lang="en-US" sz="2400" b="1" i="1" u="none" dirty="0" smtClean="0">
                <a:solidFill>
                  <a:srgbClr val="000000"/>
                </a:solidFill>
                <a:latin typeface="Lemon"/>
                <a:ea typeface="Lemon"/>
                <a:cs typeface="Lemon"/>
                <a:sym typeface="Lemon"/>
              </a:rPr>
              <a:t>1</a:t>
            </a:r>
            <a:r>
              <a:rPr lang="en-US" altLang="zh-CN" sz="2400" b="1" i="1" u="none" dirty="0" smtClean="0">
                <a:solidFill>
                  <a:srgbClr val="000000"/>
                </a:solidFill>
                <a:latin typeface="Lemon"/>
                <a:ea typeface="Lemon"/>
                <a:cs typeface="Lemon"/>
                <a:sym typeface="Lemon"/>
              </a:rPr>
              <a:t>/6</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485775" y="1174476"/>
            <a:ext cx="8883817" cy="461665"/>
          </a:xfrm>
          <a:prstGeom prst="rect">
            <a:avLst/>
          </a:prstGeom>
          <a:noFill/>
        </p:spPr>
        <p:txBody>
          <a:bodyPr wrap="square" rtlCol="0">
            <a:spAutoFit/>
          </a:bodyPr>
          <a:lstStyle/>
          <a:p>
            <a:r>
              <a:rPr lang="en-US" sz="2400" dirty="0"/>
              <a:t>T</a:t>
            </a:r>
            <a:r>
              <a:rPr lang="en-US" sz="2400" dirty="0" smtClean="0"/>
              <a:t>hree main categories</a:t>
            </a:r>
            <a:endParaRPr lang="en-US" sz="2400" dirty="0"/>
          </a:p>
        </p:txBody>
      </p:sp>
      <p:sp>
        <p:nvSpPr>
          <p:cNvPr id="42" name="文本框 41"/>
          <p:cNvSpPr txBox="1"/>
          <p:nvPr/>
        </p:nvSpPr>
        <p:spPr>
          <a:xfrm>
            <a:off x="585763" y="1866267"/>
            <a:ext cx="8883817" cy="830997"/>
          </a:xfrm>
          <a:prstGeom prst="rect">
            <a:avLst/>
          </a:prstGeom>
          <a:noFill/>
        </p:spPr>
        <p:txBody>
          <a:bodyPr wrap="square" rtlCol="0">
            <a:spAutoFit/>
          </a:bodyPr>
          <a:lstStyle/>
          <a:p>
            <a:endParaRPr lang="en-US" altLang="zh-CN" sz="2400" dirty="0" smtClean="0"/>
          </a:p>
          <a:p>
            <a:endParaRPr lang="en-US" altLang="zh-CN" sz="2400" dirty="0"/>
          </a:p>
        </p:txBody>
      </p:sp>
      <p:sp>
        <p:nvSpPr>
          <p:cNvPr id="12" name="文本框 11"/>
          <p:cNvSpPr txBox="1"/>
          <p:nvPr/>
        </p:nvSpPr>
        <p:spPr>
          <a:xfrm>
            <a:off x="485775" y="3893999"/>
            <a:ext cx="8883817" cy="769441"/>
          </a:xfrm>
          <a:prstGeom prst="rect">
            <a:avLst/>
          </a:prstGeom>
          <a:noFill/>
        </p:spPr>
        <p:txBody>
          <a:bodyPr wrap="square" rtlCol="0">
            <a:spAutoFit/>
          </a:bodyPr>
          <a:lstStyle/>
          <a:p>
            <a:r>
              <a:rPr lang="en-US" altLang="zh-CN" sz="2400" dirty="0" smtClean="0"/>
              <a:t>(2</a:t>
            </a:r>
            <a:r>
              <a:rPr lang="en-US" altLang="zh-CN" sz="2400" dirty="0"/>
              <a:t>) Augmented </a:t>
            </a:r>
            <a:r>
              <a:rPr lang="en-US" altLang="zh-CN" sz="2400" dirty="0" smtClean="0"/>
              <a:t>graph-based </a:t>
            </a:r>
          </a:p>
          <a:p>
            <a:r>
              <a:rPr lang="en-US" altLang="zh-CN" sz="2000" dirty="0" smtClean="0"/>
              <a:t>(attributes are served as additional topological information)</a:t>
            </a:r>
          </a:p>
        </p:txBody>
      </p:sp>
      <p:sp>
        <p:nvSpPr>
          <p:cNvPr id="16" name="文本框 15"/>
          <p:cNvSpPr txBox="1"/>
          <p:nvPr/>
        </p:nvSpPr>
        <p:spPr>
          <a:xfrm>
            <a:off x="485775" y="2065956"/>
            <a:ext cx="8414977" cy="1077218"/>
          </a:xfrm>
          <a:prstGeom prst="rect">
            <a:avLst/>
          </a:prstGeom>
          <a:noFill/>
        </p:spPr>
        <p:txBody>
          <a:bodyPr wrap="square" rtlCol="0">
            <a:spAutoFit/>
          </a:bodyPr>
          <a:lstStyle/>
          <a:p>
            <a:pPr marL="457200" indent="-457200">
              <a:buAutoNum type="arabicParenBoth"/>
            </a:pPr>
            <a:r>
              <a:rPr lang="en-US" altLang="zh-CN" sz="2400" dirty="0" smtClean="0"/>
              <a:t>Similarity/distance measurement-based</a:t>
            </a:r>
          </a:p>
          <a:p>
            <a:r>
              <a:rPr lang="en-US" altLang="zh-CN" sz="2000" dirty="0" smtClean="0"/>
              <a:t>(Define similarity/distance measurement,</a:t>
            </a:r>
          </a:p>
          <a:p>
            <a:r>
              <a:rPr lang="en-US" altLang="zh-CN" sz="2000" dirty="0"/>
              <a:t> </a:t>
            </a:r>
            <a:r>
              <a:rPr lang="en-US" altLang="zh-CN" sz="2000" dirty="0" smtClean="0"/>
              <a:t>Clustering algorithm)</a:t>
            </a:r>
          </a:p>
        </p:txBody>
      </p:sp>
      <p:sp>
        <p:nvSpPr>
          <p:cNvPr id="17" name="文本框 16"/>
          <p:cNvSpPr txBox="1"/>
          <p:nvPr/>
        </p:nvSpPr>
        <p:spPr>
          <a:xfrm>
            <a:off x="485775" y="5308033"/>
            <a:ext cx="8883817" cy="830997"/>
          </a:xfrm>
          <a:prstGeom prst="rect">
            <a:avLst/>
          </a:prstGeom>
          <a:noFill/>
        </p:spPr>
        <p:txBody>
          <a:bodyPr wrap="square" rtlCol="0">
            <a:spAutoFit/>
          </a:bodyPr>
          <a:lstStyle/>
          <a:p>
            <a:r>
              <a:rPr lang="en-US" altLang="zh-CN" sz="2400" smtClean="0"/>
              <a:t>(3) Interaction model learning-based</a:t>
            </a:r>
          </a:p>
          <a:p>
            <a:r>
              <a:rPr lang="en-US" altLang="zh-CN" sz="2400" smtClean="0"/>
              <a:t> </a:t>
            </a:r>
            <a:endParaRPr lang="en-US" altLang="zh-CN" sz="2400" dirty="0" smtClean="0"/>
          </a:p>
        </p:txBody>
      </p:sp>
      <p:sp>
        <p:nvSpPr>
          <p:cNvPr id="11"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24</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8515168"/>
      </p:ext>
    </p:extLst>
  </p:cSld>
  <p:clrMapOvr>
    <a:masterClrMapping/>
  </p:clrMapOvr>
  <p:transition>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altLang="zh-CN" sz="2400" dirty="0"/>
              <a:t>Similarity/distance measurement</a:t>
            </a:r>
            <a:r>
              <a:rPr lang="en-US" sz="2400" b="1" i="1" spc="-5" dirty="0" smtClean="0">
                <a:latin typeface="Lemon"/>
                <a:ea typeface="Allerta"/>
                <a:cs typeface="Lemon"/>
              </a:rPr>
              <a:t>-based approach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 </a:t>
            </a:r>
            <a:r>
              <a:rPr lang="en-US" altLang="zh-CN" sz="2400" b="1" i="1" u="none" dirty="0" smtClean="0">
                <a:solidFill>
                  <a:srgbClr val="000000"/>
                </a:solidFill>
                <a:latin typeface="Lemon"/>
                <a:ea typeface="Lemon"/>
                <a:cs typeface="Lemon"/>
                <a:sym typeface="Lemon"/>
              </a:rPr>
              <a:t>2/6</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585763" y="1251670"/>
            <a:ext cx="8883817" cy="830997"/>
          </a:xfrm>
          <a:prstGeom prst="rect">
            <a:avLst/>
          </a:prstGeom>
          <a:noFill/>
        </p:spPr>
        <p:txBody>
          <a:bodyPr wrap="square" rtlCol="0">
            <a:spAutoFit/>
          </a:bodyPr>
          <a:lstStyle/>
          <a:p>
            <a:endParaRPr lang="en-US" altLang="zh-CN" sz="2400" dirty="0" smtClean="0"/>
          </a:p>
          <a:p>
            <a:endParaRPr lang="en-US" altLang="zh-CN" sz="2400" dirty="0"/>
          </a:p>
        </p:txBody>
      </p:sp>
      <p:pic>
        <p:nvPicPr>
          <p:cNvPr id="3" name="图片 2"/>
          <p:cNvPicPr>
            <a:picLocks noChangeAspect="1"/>
          </p:cNvPicPr>
          <p:nvPr/>
        </p:nvPicPr>
        <p:blipFill>
          <a:blip r:embed="rId3"/>
          <a:stretch>
            <a:fillRect/>
          </a:stretch>
        </p:blipFill>
        <p:spPr>
          <a:xfrm>
            <a:off x="1280702" y="1699956"/>
            <a:ext cx="6005080" cy="4285859"/>
          </a:xfrm>
          <a:prstGeom prst="rect">
            <a:avLst/>
          </a:prstGeom>
        </p:spPr>
      </p:pic>
      <p:sp>
        <p:nvSpPr>
          <p:cNvPr id="7"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25</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4142438"/>
      </p:ext>
    </p:extLst>
  </p:cSld>
  <p:clrMapOvr>
    <a:masterClrMapping/>
  </p:clrMapOvr>
  <p:transition>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75" name="Shape 1075"/>
          <p:cNvSpPr txBox="1"/>
          <p:nvPr/>
        </p:nvSpPr>
        <p:spPr>
          <a:xfrm>
            <a:off x="5161615" y="0"/>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 </a:t>
            </a:r>
            <a:r>
              <a:rPr lang="en-US" altLang="zh-CN" sz="2400" b="1" i="1" u="none" dirty="0" smtClean="0">
                <a:solidFill>
                  <a:srgbClr val="000000"/>
                </a:solidFill>
                <a:latin typeface="Lemon"/>
                <a:ea typeface="Lemon"/>
                <a:cs typeface="Lemon"/>
                <a:sym typeface="Lemon"/>
              </a:rPr>
              <a:t>3/6</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585763" y="1251670"/>
            <a:ext cx="8883817" cy="830997"/>
          </a:xfrm>
          <a:prstGeom prst="rect">
            <a:avLst/>
          </a:prstGeom>
          <a:noFill/>
        </p:spPr>
        <p:txBody>
          <a:bodyPr wrap="square" rtlCol="0">
            <a:spAutoFit/>
          </a:bodyPr>
          <a:lstStyle/>
          <a:p>
            <a:endParaRPr lang="en-US" altLang="zh-CN" sz="2400" dirty="0" smtClean="0"/>
          </a:p>
          <a:p>
            <a:endParaRPr lang="en-US" altLang="zh-CN" sz="2400" dirty="0"/>
          </a:p>
        </p:txBody>
      </p:sp>
      <p:sp>
        <p:nvSpPr>
          <p:cNvPr id="12" name="文本框 11"/>
          <p:cNvSpPr txBox="1"/>
          <p:nvPr/>
        </p:nvSpPr>
        <p:spPr>
          <a:xfrm>
            <a:off x="485775" y="1460391"/>
            <a:ext cx="8883817" cy="3077766"/>
          </a:xfrm>
          <a:prstGeom prst="rect">
            <a:avLst/>
          </a:prstGeom>
          <a:noFill/>
        </p:spPr>
        <p:txBody>
          <a:bodyPr wrap="square" rtlCol="0">
            <a:spAutoFit/>
          </a:bodyPr>
          <a:lstStyle/>
          <a:p>
            <a:r>
              <a:rPr lang="en-US" altLang="zh-CN" sz="2000" dirty="0" smtClean="0"/>
              <a:t>Pros: </a:t>
            </a:r>
          </a:p>
          <a:p>
            <a:r>
              <a:rPr lang="en-US" altLang="zh-CN" sz="2000" dirty="0" smtClean="0"/>
              <a:t>	Easy to understand </a:t>
            </a:r>
          </a:p>
          <a:p>
            <a:r>
              <a:rPr lang="en-US" altLang="zh-CN" sz="2000" dirty="0"/>
              <a:t>	S</a:t>
            </a:r>
            <a:r>
              <a:rPr lang="en-US" altLang="zh-CN" sz="2000" dirty="0" smtClean="0"/>
              <a:t>upported by well-established clustering methods</a:t>
            </a:r>
          </a:p>
          <a:p>
            <a:endParaRPr lang="en-US" altLang="zh-CN" sz="2000" dirty="0"/>
          </a:p>
          <a:p>
            <a:r>
              <a:rPr lang="en-US" altLang="zh-CN" sz="2000" dirty="0"/>
              <a:t>Cons: </a:t>
            </a:r>
            <a:endParaRPr lang="en-US" altLang="zh-CN" sz="2000" dirty="0" smtClean="0"/>
          </a:p>
          <a:p>
            <a:endParaRPr lang="en-US" altLang="zh-CN" dirty="0">
              <a:solidFill>
                <a:schemeClr val="bg2"/>
              </a:solidFill>
            </a:endParaRPr>
          </a:p>
          <a:p>
            <a:pPr marL="342900" indent="-342900">
              <a:buFont typeface="Arial" panose="020B0604020202020204" pitchFamily="34" charset="0"/>
              <a:buChar char="•"/>
            </a:pPr>
            <a:r>
              <a:rPr lang="en-US" altLang="zh-CN" sz="2000" dirty="0" smtClean="0"/>
              <a:t>missing links or erroneous </a:t>
            </a:r>
            <a:r>
              <a:rPr lang="en-US" altLang="zh-CN" sz="2000" dirty="0"/>
              <a:t>links =&gt; </a:t>
            </a:r>
            <a:r>
              <a:rPr lang="en-US" altLang="zh-CN" sz="2000" dirty="0" smtClean="0"/>
              <a:t>bad </a:t>
            </a:r>
            <a:r>
              <a:rPr lang="en-US" altLang="zh-CN" sz="2000" dirty="0"/>
              <a:t>performance </a:t>
            </a:r>
            <a:endParaRPr lang="en-US" altLang="zh-CN" sz="2000" dirty="0" smtClean="0"/>
          </a:p>
          <a:p>
            <a:pPr marL="342900" indent="-342900">
              <a:buFont typeface="Arial" panose="020B0604020202020204" pitchFamily="34" charset="0"/>
              <a:buChar char="•"/>
            </a:pPr>
            <a:endParaRPr lang="en-US" altLang="zh-CN" sz="2000" dirty="0"/>
          </a:p>
          <a:p>
            <a:r>
              <a:rPr lang="en-US" altLang="zh-CN" sz="2000" dirty="0" smtClean="0"/>
              <a:t>Applications:</a:t>
            </a:r>
          </a:p>
          <a:p>
            <a:r>
              <a:rPr lang="en-US" altLang="zh-CN" sz="2000" dirty="0" smtClean="0"/>
              <a:t>[12] Topic mining in academia network</a:t>
            </a:r>
          </a:p>
        </p:txBody>
      </p:sp>
      <p:sp>
        <p:nvSpPr>
          <p:cNvPr id="7"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26</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3873182"/>
      </p:ext>
    </p:extLst>
  </p:cSld>
  <p:clrMapOvr>
    <a:masterClrMapping/>
  </p:clrMapOvr>
  <p:transition>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Augmented graph-based approach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 </a:t>
            </a:r>
            <a:r>
              <a:rPr lang="en-US" sz="2400" b="1" i="1" dirty="0" smtClean="0">
                <a:latin typeface="Lemon"/>
                <a:ea typeface="Lemon"/>
                <a:cs typeface="Lemon"/>
                <a:sym typeface="Lemon"/>
              </a:rPr>
              <a:t>4/6</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585763" y="1866267"/>
            <a:ext cx="8883817" cy="830997"/>
          </a:xfrm>
          <a:prstGeom prst="rect">
            <a:avLst/>
          </a:prstGeom>
          <a:noFill/>
        </p:spPr>
        <p:txBody>
          <a:bodyPr wrap="square" rtlCol="0">
            <a:spAutoFit/>
          </a:bodyPr>
          <a:lstStyle/>
          <a:p>
            <a:endParaRPr lang="en-US" altLang="zh-CN" sz="2400" dirty="0" smtClean="0"/>
          </a:p>
          <a:p>
            <a:endParaRPr lang="en-US" altLang="zh-CN" sz="2400" dirty="0"/>
          </a:p>
        </p:txBody>
      </p:sp>
      <p:sp>
        <p:nvSpPr>
          <p:cNvPr id="12" name="文本框 11"/>
          <p:cNvSpPr txBox="1"/>
          <p:nvPr/>
        </p:nvSpPr>
        <p:spPr>
          <a:xfrm>
            <a:off x="485775" y="1755264"/>
            <a:ext cx="8883817" cy="830997"/>
          </a:xfrm>
          <a:prstGeom prst="rect">
            <a:avLst/>
          </a:prstGeom>
          <a:noFill/>
        </p:spPr>
        <p:txBody>
          <a:bodyPr wrap="square" rtlCol="0">
            <a:spAutoFit/>
          </a:bodyPr>
          <a:lstStyle/>
          <a:p>
            <a:endParaRPr lang="en-US" altLang="zh-CN" sz="2400" dirty="0"/>
          </a:p>
          <a:p>
            <a:endParaRPr lang="en-US" altLang="zh-CN" sz="2400" dirty="0" smtClean="0"/>
          </a:p>
        </p:txBody>
      </p:sp>
      <p:pic>
        <p:nvPicPr>
          <p:cNvPr id="3" name="图片 2"/>
          <p:cNvPicPr>
            <a:picLocks noChangeAspect="1"/>
          </p:cNvPicPr>
          <p:nvPr/>
        </p:nvPicPr>
        <p:blipFill>
          <a:blip r:embed="rId3"/>
          <a:stretch>
            <a:fillRect/>
          </a:stretch>
        </p:blipFill>
        <p:spPr>
          <a:xfrm>
            <a:off x="1715953" y="1610627"/>
            <a:ext cx="5076825" cy="3810000"/>
          </a:xfrm>
          <a:prstGeom prst="rect">
            <a:avLst/>
          </a:prstGeom>
        </p:spPr>
      </p:pic>
      <p:sp>
        <p:nvSpPr>
          <p:cNvPr id="5" name="矩形 4"/>
          <p:cNvSpPr/>
          <p:nvPr/>
        </p:nvSpPr>
        <p:spPr>
          <a:xfrm>
            <a:off x="905433" y="5565924"/>
            <a:ext cx="6635150" cy="1200329"/>
          </a:xfrm>
          <a:prstGeom prst="rect">
            <a:avLst/>
          </a:prstGeom>
        </p:spPr>
        <p:txBody>
          <a:bodyPr wrap="none">
            <a:spAutoFit/>
          </a:bodyPr>
          <a:lstStyle/>
          <a:p>
            <a:r>
              <a:rPr lang="en-US" sz="1800" dirty="0" smtClean="0"/>
              <a:t>New common neighbors updated, e.g. </a:t>
            </a:r>
            <a:r>
              <a:rPr lang="en-US" altLang="zh-CN" sz="1800" dirty="0" smtClean="0"/>
              <a:t>r1 and r5 become closer</a:t>
            </a:r>
            <a:endParaRPr lang="en-US" sz="1800" dirty="0" smtClean="0"/>
          </a:p>
          <a:p>
            <a:r>
              <a:rPr lang="en-US" sz="1800" dirty="0" smtClean="0"/>
              <a:t>Distance value updated  </a:t>
            </a:r>
          </a:p>
          <a:p>
            <a:endParaRPr lang="en-US" sz="1800" dirty="0" smtClean="0"/>
          </a:p>
          <a:p>
            <a:r>
              <a:rPr lang="en-US" sz="1800" dirty="0" smtClean="0"/>
              <a:t>Clustering methods</a:t>
            </a:r>
            <a:endParaRPr lang="en-US" sz="1800" dirty="0"/>
          </a:p>
        </p:txBody>
      </p:sp>
      <p:sp>
        <p:nvSpPr>
          <p:cNvPr id="9"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27</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0263120"/>
      </p:ext>
    </p:extLst>
  </p:cSld>
  <p:clrMapOvr>
    <a:masterClrMapping/>
  </p:clrMapOvr>
  <p:transition>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a:latin typeface="Lemon"/>
                <a:ea typeface="Allerta"/>
                <a:cs typeface="Lemon"/>
              </a:rPr>
              <a:t>Augmented graph-based </a:t>
            </a:r>
            <a:r>
              <a:rPr lang="en-US" sz="2400" b="1" i="1" spc="-5" dirty="0" smtClean="0">
                <a:latin typeface="Lemon"/>
                <a:ea typeface="Allerta"/>
                <a:cs typeface="Lemon"/>
              </a:rPr>
              <a:t>approach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 </a:t>
            </a:r>
            <a:r>
              <a:rPr lang="en-US" sz="2400" b="1" i="1" u="none" dirty="0" smtClean="0">
                <a:solidFill>
                  <a:srgbClr val="000000"/>
                </a:solidFill>
                <a:latin typeface="Lemon"/>
                <a:ea typeface="Lemon"/>
                <a:cs typeface="Lemon"/>
                <a:sym typeface="Lemon"/>
              </a:rPr>
              <a:t>5/6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585763" y="1866267"/>
            <a:ext cx="8883817" cy="830997"/>
          </a:xfrm>
          <a:prstGeom prst="rect">
            <a:avLst/>
          </a:prstGeom>
          <a:noFill/>
        </p:spPr>
        <p:txBody>
          <a:bodyPr wrap="square" rtlCol="0">
            <a:spAutoFit/>
          </a:bodyPr>
          <a:lstStyle/>
          <a:p>
            <a:endParaRPr lang="en-US" altLang="zh-CN" sz="2400" dirty="0" smtClean="0"/>
          </a:p>
          <a:p>
            <a:endParaRPr lang="en-US" altLang="zh-CN" sz="2400" dirty="0"/>
          </a:p>
        </p:txBody>
      </p:sp>
      <p:sp>
        <p:nvSpPr>
          <p:cNvPr id="12" name="文本框 11"/>
          <p:cNvSpPr txBox="1"/>
          <p:nvPr/>
        </p:nvSpPr>
        <p:spPr>
          <a:xfrm>
            <a:off x="260183" y="1755264"/>
            <a:ext cx="8883817" cy="3416320"/>
          </a:xfrm>
          <a:prstGeom prst="rect">
            <a:avLst/>
          </a:prstGeom>
          <a:noFill/>
        </p:spPr>
        <p:txBody>
          <a:bodyPr wrap="square" rtlCol="0">
            <a:spAutoFit/>
          </a:bodyPr>
          <a:lstStyle/>
          <a:p>
            <a:r>
              <a:rPr lang="en-US" altLang="zh-CN" sz="2400" dirty="0" smtClean="0"/>
              <a:t>Pros:</a:t>
            </a:r>
          </a:p>
          <a:p>
            <a:r>
              <a:rPr lang="en-US" altLang="zh-CN" sz="2400" dirty="0" smtClean="0"/>
              <a:t>Iteratively refine the clusters </a:t>
            </a:r>
            <a:r>
              <a:rPr lang="en-US" altLang="zh-CN" sz="1600" dirty="0" smtClean="0"/>
              <a:t>(Random walk, adjust weight of attributes [8])</a:t>
            </a:r>
          </a:p>
          <a:p>
            <a:endParaRPr lang="en-US" altLang="zh-CN" sz="2400" dirty="0" smtClean="0"/>
          </a:p>
          <a:p>
            <a:r>
              <a:rPr lang="en-US" altLang="zh-CN" sz="2400" dirty="0" smtClean="0"/>
              <a:t>Cons:</a:t>
            </a:r>
            <a:endParaRPr lang="en-US" altLang="zh-CN" sz="2400" dirty="0"/>
          </a:p>
          <a:p>
            <a:r>
              <a:rPr lang="en-US" altLang="zh-CN" sz="2400" dirty="0" smtClean="0"/>
              <a:t>Limited </a:t>
            </a:r>
            <a:r>
              <a:rPr lang="en-US" altLang="zh-CN" sz="2400" dirty="0"/>
              <a:t>to small networks with few attribute </a:t>
            </a:r>
            <a:r>
              <a:rPr lang="en-US" altLang="zh-CN" sz="2400" dirty="0" smtClean="0"/>
              <a:t>values.</a:t>
            </a:r>
          </a:p>
          <a:p>
            <a:r>
              <a:rPr lang="en-US" altLang="zh-CN" sz="2400" dirty="0" smtClean="0"/>
              <a:t>Scalability </a:t>
            </a:r>
            <a:r>
              <a:rPr lang="en-US" altLang="zh-CN" sz="2400" dirty="0"/>
              <a:t>is poor when the graph or the attribute size is </a:t>
            </a:r>
            <a:r>
              <a:rPr lang="en-US" altLang="zh-CN" sz="2400" dirty="0" smtClean="0"/>
              <a:t>huge.</a:t>
            </a:r>
          </a:p>
          <a:p>
            <a:endParaRPr lang="en-US" altLang="zh-CN" sz="2400" dirty="0"/>
          </a:p>
          <a:p>
            <a:r>
              <a:rPr lang="en-US" altLang="zh-CN" sz="2400" dirty="0" smtClean="0"/>
              <a:t>Applications:</a:t>
            </a:r>
          </a:p>
          <a:p>
            <a:r>
              <a:rPr lang="en-US" altLang="zh-CN" sz="2400" dirty="0" smtClean="0"/>
              <a:t>[13]. Topic clustering in citation network</a:t>
            </a:r>
          </a:p>
        </p:txBody>
      </p:sp>
      <p:sp>
        <p:nvSpPr>
          <p:cNvPr id="7"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28</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3010354"/>
      </p:ext>
    </p:extLst>
  </p:cSld>
  <p:clrMapOvr>
    <a:masterClrMapping/>
  </p:clrMapOvr>
  <p:transition>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4" name="Shape 103"/>
          <p:cNvSpPr txBox="1"/>
          <p:nvPr/>
        </p:nvSpPr>
        <p:spPr>
          <a:xfrm>
            <a:off x="898524" y="1919286"/>
            <a:ext cx="7802415" cy="4154943"/>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smtClean="0">
                <a:solidFill>
                  <a:srgbClr val="FF0000"/>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dirty="0">
              <a:solidFill>
                <a:srgbClr val="FF0000"/>
              </a:solidFill>
            </a:endParaRPr>
          </a:p>
          <a:p>
            <a:pPr marL="285750" lvl="0" indent="-285750">
              <a:buClr>
                <a:srgbClr val="000000"/>
              </a:buClr>
              <a:buSzPct val="100000"/>
              <a:buFont typeface="Noto Sans Symbols"/>
              <a:buChar char="❑"/>
            </a:pPr>
            <a:r>
              <a:rPr lang="en-US" sz="2400" dirty="0"/>
              <a:t>Paper </a:t>
            </a:r>
            <a:r>
              <a:rPr lang="en-US" sz="2400" dirty="0" smtClean="0"/>
              <a:t>summary(CESNA[1])</a:t>
            </a:r>
            <a:endParaRPr lang="en-US" sz="2400" dirty="0"/>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Survey on community detection in attributed networks</a:t>
            </a:r>
          </a:p>
          <a:p>
            <a:pPr lvl="0">
              <a:buClr>
                <a:srgbClr val="000000"/>
              </a:buClr>
              <a:buSzPct val="100000"/>
            </a:pPr>
            <a:endParaRPr lang="en-US" sz="2400" dirty="0"/>
          </a:p>
          <a:p>
            <a:pPr marL="285750" lvl="0" indent="-285750">
              <a:buClr>
                <a:srgbClr val="000000"/>
              </a:buClr>
              <a:buSzPct val="100000"/>
              <a:buFont typeface="Noto Sans Symbols"/>
              <a:buChar char="❑"/>
            </a:pPr>
            <a:r>
              <a:rPr lang="en-US" sz="2400" dirty="0"/>
              <a:t>Attribute-driven backbone discovery</a:t>
            </a: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Conclusion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p:txBody>
      </p:sp>
      <p:sp>
        <p:nvSpPr>
          <p:cNvPr id="5" name="Shape 103"/>
          <p:cNvSpPr txBox="1"/>
          <p:nvPr/>
        </p:nvSpPr>
        <p:spPr>
          <a:xfrm>
            <a:off x="7964117" y="6260228"/>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a:solidFill>
                  <a:schemeClr val="dk1"/>
                </a:solidFill>
              </a:rPr>
              <a:t>2</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1107955"/>
          </a:xfrm>
          <a:prstGeom prst="rect">
            <a:avLst/>
          </a:prstGeom>
          <a:noFill/>
          <a:ln>
            <a:noFill/>
          </a:ln>
        </p:spPr>
        <p:txBody>
          <a:bodyPr lIns="91425" tIns="45700" rIns="91425" bIns="45700" anchor="t" anchorCtr="0">
            <a:spAutoFit/>
          </a:bodyPr>
          <a:lstStyle/>
          <a:p>
            <a:pPr>
              <a:buClr>
                <a:srgbClr val="000000"/>
              </a:buClr>
              <a:buSzPct val="25000"/>
            </a:pPr>
            <a:r>
              <a:rPr lang="en-US" altLang="zh-CN" sz="2400" dirty="0"/>
              <a:t>Interaction model learning-based</a:t>
            </a:r>
            <a:endParaRPr lang="en-US" altLang="zh-CN" sz="2400" dirty="0" smtClean="0"/>
          </a:p>
          <a:p>
            <a:pPr>
              <a:buClr>
                <a:srgbClr val="000000"/>
              </a:buClr>
              <a:buSzPct val="25000"/>
            </a:pPr>
            <a:r>
              <a:rPr lang="en-US" altLang="zh-CN" sz="1800" dirty="0" smtClean="0">
                <a:solidFill>
                  <a:schemeClr val="bg2"/>
                </a:solidFill>
              </a:rPr>
              <a:t>[1] CESNA falls into this category</a:t>
            </a:r>
            <a:endParaRPr lang="en-US" altLang="zh-CN" sz="1800" dirty="0">
              <a:solidFill>
                <a:schemeClr val="bg2"/>
              </a:solidFill>
            </a:endParaRPr>
          </a:p>
          <a:p>
            <a:pPr lvl="0">
              <a:buClr>
                <a:srgbClr val="000000"/>
              </a:buClr>
              <a:buSzPct val="25000"/>
            </a:pP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dirty="0" smtClean="0">
                <a:latin typeface="Lemon"/>
                <a:ea typeface="Lemon"/>
                <a:cs typeface="Lemon"/>
                <a:sym typeface="Lemon"/>
              </a:rPr>
              <a:t>Survey</a:t>
            </a:r>
            <a:r>
              <a:rPr lang="en-US" sz="2400" b="1" i="1" u="none" dirty="0" smtClean="0">
                <a:solidFill>
                  <a:srgbClr val="000000"/>
                </a:solidFill>
                <a:latin typeface="Lemon"/>
                <a:ea typeface="Lemon"/>
                <a:cs typeface="Lemon"/>
                <a:sym typeface="Lemon"/>
              </a:rPr>
              <a:t> </a:t>
            </a:r>
            <a:r>
              <a:rPr lang="en-US" sz="2400" b="1" i="1" u="none" dirty="0">
                <a:solidFill>
                  <a:srgbClr val="000000"/>
                </a:solidFill>
                <a:latin typeface="Lemon"/>
                <a:ea typeface="Lemon"/>
                <a:cs typeface="Lemon"/>
                <a:sym typeface="Lemon"/>
              </a:rPr>
              <a:t>– </a:t>
            </a:r>
            <a:r>
              <a:rPr lang="en-US" sz="2400" b="1" i="1" u="none" dirty="0" smtClean="0">
                <a:solidFill>
                  <a:srgbClr val="000000"/>
                </a:solidFill>
                <a:latin typeface="Lemon"/>
                <a:ea typeface="Lemon"/>
                <a:cs typeface="Lemon"/>
                <a:sym typeface="Lemon"/>
              </a:rPr>
              <a:t>6/6 </a:t>
            </a: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504171" y="-401661"/>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42" name="文本框 41"/>
          <p:cNvSpPr txBox="1"/>
          <p:nvPr/>
        </p:nvSpPr>
        <p:spPr>
          <a:xfrm>
            <a:off x="260183" y="1396004"/>
            <a:ext cx="8883817" cy="2308324"/>
          </a:xfrm>
          <a:prstGeom prst="rect">
            <a:avLst/>
          </a:prstGeom>
          <a:noFill/>
        </p:spPr>
        <p:txBody>
          <a:bodyPr wrap="square" rtlCol="0">
            <a:spAutoFit/>
          </a:bodyPr>
          <a:lstStyle/>
          <a:p>
            <a:pPr lvl="0"/>
            <a:endParaRPr lang="en-US" altLang="zh-CN" sz="2400" dirty="0"/>
          </a:p>
          <a:p>
            <a:pPr lvl="0"/>
            <a:r>
              <a:rPr lang="en-US" altLang="zh-CN" sz="2400" dirty="0"/>
              <a:t>Applications</a:t>
            </a:r>
            <a:r>
              <a:rPr lang="en-US" altLang="zh-CN" sz="2400" dirty="0" smtClean="0"/>
              <a:t>:</a:t>
            </a:r>
          </a:p>
          <a:p>
            <a:pPr lvl="0"/>
            <a:endParaRPr lang="en-US" altLang="zh-CN" sz="2400" dirty="0"/>
          </a:p>
          <a:p>
            <a:pPr lvl="0"/>
            <a:r>
              <a:rPr lang="en-US" altLang="zh-CN" sz="2400" dirty="0" smtClean="0"/>
              <a:t>Attribute representation in social network [1]</a:t>
            </a:r>
          </a:p>
          <a:p>
            <a:pPr lvl="0"/>
            <a:endParaRPr lang="en-US" altLang="zh-CN" sz="2400" dirty="0" smtClean="0"/>
          </a:p>
          <a:p>
            <a:pPr lvl="0"/>
            <a:endParaRPr lang="en-US" altLang="zh-CN" sz="2400" dirty="0"/>
          </a:p>
        </p:txBody>
      </p:sp>
      <p:sp>
        <p:nvSpPr>
          <p:cNvPr id="6"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29</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8965765"/>
      </p:ext>
    </p:extLst>
  </p:cSld>
  <p:clrMapOvr>
    <a:masterClrMapping/>
  </p:clrMapOvr>
  <p:transition>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4" name="Shape 103"/>
          <p:cNvSpPr txBox="1"/>
          <p:nvPr/>
        </p:nvSpPr>
        <p:spPr>
          <a:xfrm>
            <a:off x="898524" y="1919286"/>
            <a:ext cx="7802415" cy="4154943"/>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smtClean="0">
                <a:solidFill>
                  <a:schemeClr val="tx1"/>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dirty="0">
              <a:solidFill>
                <a:srgbClr val="FF0000"/>
              </a:solidFill>
            </a:endParaRPr>
          </a:p>
          <a:p>
            <a:pPr marL="285750" lvl="0" indent="-285750">
              <a:buClr>
                <a:srgbClr val="000000"/>
              </a:buClr>
              <a:buSzPct val="100000"/>
              <a:buFont typeface="Noto Sans Symbols"/>
              <a:buChar char="❑"/>
            </a:pPr>
            <a:r>
              <a:rPr lang="en-US" sz="2400" dirty="0">
                <a:solidFill>
                  <a:schemeClr val="tx1"/>
                </a:solidFill>
              </a:rPr>
              <a:t>Paper summary</a:t>
            </a: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Survey on community detection in attributed networks</a:t>
            </a:r>
          </a:p>
          <a:p>
            <a:pPr lvl="0">
              <a:buClr>
                <a:srgbClr val="000000"/>
              </a:buClr>
              <a:buSzPct val="100000"/>
            </a:pPr>
            <a:endParaRPr lang="en-US" sz="2400" dirty="0"/>
          </a:p>
          <a:p>
            <a:pPr marL="285750" lvl="0" indent="-285750">
              <a:buClr>
                <a:srgbClr val="000000"/>
              </a:buClr>
              <a:buSzPct val="100000"/>
              <a:buFont typeface="Noto Sans Symbols"/>
              <a:buChar char="❑"/>
            </a:pPr>
            <a:r>
              <a:rPr lang="en-US" sz="2400" dirty="0">
                <a:solidFill>
                  <a:srgbClr val="FF0000"/>
                </a:solidFill>
              </a:rPr>
              <a:t>Attribute-driven backbone discovery</a:t>
            </a: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Conclusion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p:txBody>
      </p:sp>
      <p:sp>
        <p:nvSpPr>
          <p:cNvPr id="5"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30</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2867849"/>
      </p:ext>
    </p:extLst>
  </p:cSld>
  <p:clrMapOvr>
    <a:masterClrMapping/>
  </p:clrMapOvr>
  <p:transition>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90" name="Shape 1090"/>
          <p:cNvSpPr txBox="1"/>
          <p:nvPr/>
        </p:nvSpPr>
        <p:spPr>
          <a:xfrm>
            <a:off x="3226527" y="98425"/>
            <a:ext cx="5917474"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i="1" dirty="0">
                <a:latin typeface="Lemon"/>
                <a:ea typeface="Lemon"/>
                <a:cs typeface="Lemon"/>
                <a:sym typeface="Lemon"/>
              </a:rPr>
              <a:t>Attribute-driven backbone discovery</a:t>
            </a:r>
          </a:p>
        </p:txBody>
      </p:sp>
      <p:sp>
        <p:nvSpPr>
          <p:cNvPr id="13" name="Shape 1121"/>
          <p:cNvSpPr txBox="1"/>
          <p:nvPr/>
        </p:nvSpPr>
        <p:spPr>
          <a:xfrm>
            <a:off x="519112"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rPr>
              <a:t>Motivation</a:t>
            </a:r>
            <a:endParaRPr lang="en-US" sz="2400" b="1" i="1" u="none" dirty="0">
              <a:solidFill>
                <a:srgbClr val="000000"/>
              </a:solidFill>
              <a:latin typeface="Lemon"/>
              <a:ea typeface="Allerta"/>
              <a:cs typeface="Lemon"/>
              <a:sym typeface="Allerta"/>
            </a:endParaRPr>
          </a:p>
        </p:txBody>
      </p:sp>
      <p:pic>
        <p:nvPicPr>
          <p:cNvPr id="3" name="图片 2"/>
          <p:cNvPicPr>
            <a:picLocks noChangeAspect="1"/>
          </p:cNvPicPr>
          <p:nvPr/>
        </p:nvPicPr>
        <p:blipFill>
          <a:blip r:embed="rId3"/>
          <a:stretch>
            <a:fillRect/>
          </a:stretch>
        </p:blipFill>
        <p:spPr>
          <a:xfrm>
            <a:off x="1133684" y="1618856"/>
            <a:ext cx="6809811" cy="3913607"/>
          </a:xfrm>
          <a:prstGeom prst="rect">
            <a:avLst/>
          </a:prstGeom>
        </p:spPr>
      </p:pic>
      <p:sp>
        <p:nvSpPr>
          <p:cNvPr id="5"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31</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143"/>
          <p:cNvSpPr txBox="1"/>
          <p:nvPr/>
        </p:nvSpPr>
        <p:spPr>
          <a:xfrm>
            <a:off x="375421" y="658812"/>
            <a:ext cx="9017000" cy="830956"/>
          </a:xfrm>
          <a:prstGeom prst="rect">
            <a:avLst/>
          </a:prstGeom>
          <a:noFill/>
          <a:ln>
            <a:noFill/>
          </a:ln>
        </p:spPr>
        <p:txBody>
          <a:bodyPr lIns="91425" tIns="45700" rIns="91425" bIns="45700" anchor="t" anchorCtr="0">
            <a:spAutoFit/>
          </a:bodyPr>
          <a:lstStyle/>
          <a:p>
            <a:pPr>
              <a:buClr>
                <a:srgbClr val="000000"/>
              </a:buClr>
              <a:buSzPct val="25000"/>
            </a:pPr>
            <a:r>
              <a:rPr lang="en-US" sz="2400" b="1" i="1" dirty="0" smtClean="0">
                <a:solidFill>
                  <a:sysClr val="windowText" lastClr="000000"/>
                </a:solidFill>
                <a:latin typeface="Lemon"/>
                <a:cs typeface="Lemon"/>
              </a:rPr>
              <a:t>Cost model: Attribute-driven Backbone</a:t>
            </a:r>
          </a:p>
          <a:p>
            <a:pPr>
              <a:buClr>
                <a:srgbClr val="000000"/>
              </a:buClr>
              <a:buSzPct val="25000"/>
            </a:pPr>
            <a:endParaRPr lang="en-US" sz="2400" b="1" i="1" dirty="0">
              <a:solidFill>
                <a:sysClr val="windowText" lastClr="000000"/>
              </a:solidFill>
              <a:latin typeface="Lemon"/>
              <a:cs typeface="Lemon"/>
            </a:endParaRPr>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endParaRPr lang="en-US" sz="1000" b="0" i="0" u="none" dirty="0">
              <a:solidFill>
                <a:schemeClr val="dk1"/>
              </a:solidFill>
              <a:latin typeface="Arial"/>
              <a:ea typeface="Arial"/>
              <a:cs typeface="Arial"/>
              <a:sym typeface="Arial"/>
            </a:endParaRPr>
          </a:p>
        </p:txBody>
      </p:sp>
      <p:sp>
        <p:nvSpPr>
          <p:cNvPr id="73" name="Shape 1129"/>
          <p:cNvSpPr txBox="1"/>
          <p:nvPr/>
        </p:nvSpPr>
        <p:spPr>
          <a:xfrm>
            <a:off x="3344092" y="6985"/>
            <a:ext cx="5904411" cy="830956"/>
          </a:xfrm>
          <a:prstGeom prst="rect">
            <a:avLst/>
          </a:prstGeom>
          <a:noFill/>
          <a:ln>
            <a:noFill/>
          </a:ln>
        </p:spPr>
        <p:txBody>
          <a:bodyPr wrap="square" lIns="91425" tIns="45700" rIns="91425" bIns="45700" anchor="t" anchorCtr="0">
            <a:spAutoFit/>
          </a:bodyPr>
          <a:lstStyle/>
          <a:p>
            <a:pPr>
              <a:buClr>
                <a:srgbClr val="000000"/>
              </a:buClr>
              <a:buSzPct val="25000"/>
            </a:pPr>
            <a:r>
              <a:rPr lang="en-US" sz="2400" b="1" i="1" dirty="0">
                <a:latin typeface="Lemon"/>
                <a:ea typeface="Lemon"/>
                <a:cs typeface="Lemon"/>
                <a:sym typeface="Lemon"/>
              </a:rPr>
              <a:t>Attribute-driven backbone discovery</a:t>
            </a:r>
          </a:p>
          <a:p>
            <a:pPr marL="0" marR="0" lvl="0" indent="0" algn="l" rtl="0">
              <a:lnSpc>
                <a:spcPct val="100000"/>
              </a:lnSpc>
              <a:spcBef>
                <a:spcPts val="0"/>
              </a:spcBef>
              <a:spcAft>
                <a:spcPts val="0"/>
              </a:spcAft>
              <a:buClr>
                <a:srgbClr val="000000"/>
              </a:buClr>
              <a:buSzPct val="25000"/>
              <a:buFont typeface="Lemon"/>
              <a:buNone/>
            </a:pPr>
            <a:endParaRPr lang="en-US" sz="2400" b="1" i="1" u="none" dirty="0">
              <a:solidFill>
                <a:srgbClr val="000000"/>
              </a:solidFill>
              <a:latin typeface="Lemon"/>
              <a:ea typeface="Lemon"/>
              <a:cs typeface="Lemon"/>
              <a:sym typeface="Lemon"/>
            </a:endParaRPr>
          </a:p>
        </p:txBody>
      </p:sp>
      <mc:AlternateContent xmlns:mc="http://schemas.openxmlformats.org/markup-compatibility/2006" xmlns:a14="http://schemas.microsoft.com/office/drawing/2010/main">
        <mc:Choice Requires="a14">
          <p:sp>
            <p:nvSpPr>
              <p:cNvPr id="75" name="文本框 74"/>
              <p:cNvSpPr txBox="1"/>
              <p:nvPr/>
            </p:nvSpPr>
            <p:spPr>
              <a:xfrm>
                <a:off x="260183" y="1301560"/>
                <a:ext cx="8883817" cy="600196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Given a graph G = (V,E,F</a:t>
                </a:r>
                <a:r>
                  <a:rPr lang="en-US" dirty="0" smtClean="0"/>
                  <a:t>A</a:t>
                </a:r>
                <a:r>
                  <a:rPr lang="en-US" altLang="zh-CN" sz="2400" dirty="0" smtClean="0"/>
                  <a:t>), an attribute-driven backbone T is a tree (V</a:t>
                </a:r>
                <a:r>
                  <a:rPr lang="en-US" altLang="zh-CN" dirty="0" smtClean="0"/>
                  <a:t>T</a:t>
                </a:r>
                <a:r>
                  <a:rPr lang="en-US" altLang="zh-CN" sz="2400" dirty="0" smtClean="0"/>
                  <a:t>,</a:t>
                </a:r>
                <a:r>
                  <a:rPr lang="en-US" altLang="zh-CN" dirty="0" smtClean="0"/>
                  <a:t> </a:t>
                </a:r>
                <a:r>
                  <a:rPr lang="en-US" sz="2400" dirty="0" smtClean="0"/>
                  <a:t>E</a:t>
                </a:r>
                <a:r>
                  <a:rPr lang="en-US" dirty="0" smtClean="0"/>
                  <a:t>T</a:t>
                </a:r>
                <a:r>
                  <a:rPr lang="en-US" altLang="zh-CN" dirty="0"/>
                  <a:t> </a:t>
                </a:r>
                <a:r>
                  <a:rPr lang="en-US" altLang="zh-CN" sz="2400" dirty="0" smtClean="0"/>
                  <a:t>,F</a:t>
                </a:r>
                <a:r>
                  <a:rPr lang="en-US" altLang="zh-CN" dirty="0" smtClean="0"/>
                  <a:t>T</a:t>
                </a:r>
                <a:r>
                  <a:rPr lang="en-US" altLang="zh-CN" sz="2400" dirty="0" smtClean="0"/>
                  <a:t>).</a:t>
                </a:r>
              </a:p>
              <a:p>
                <a:endParaRPr lang="en-US" altLang="zh-CN" sz="2400" dirty="0"/>
              </a:p>
              <a:p>
                <a:r>
                  <a:rPr lang="en-US" altLang="zh-CN" sz="2400" dirty="0" smtClean="0"/>
                  <a:t>Node interestingness: </a:t>
                </a:r>
              </a:p>
              <a:p>
                <a:r>
                  <a:rPr lang="en-US" altLang="zh-CN" sz="2400" dirty="0" smtClean="0"/>
                  <a:t>Given a node v</a:t>
                </a:r>
                <a14:m>
                  <m:oMath xmlns:m="http://schemas.openxmlformats.org/officeDocument/2006/math">
                    <m:r>
                      <a:rPr lang="en-US" altLang="zh-CN" sz="2400" b="0" i="1" smtClean="0">
                        <a:latin typeface="Cambria Math" panose="02040503050406030204" pitchFamily="18" charset="0"/>
                      </a:rPr>
                      <m:t>∈</m:t>
                    </m:r>
                  </m:oMath>
                </a14:m>
                <a:r>
                  <a:rPr lang="en-US" altLang="zh-CN" sz="2400" dirty="0" smtClean="0"/>
                  <a:t>V</a:t>
                </a:r>
                <a:r>
                  <a:rPr lang="en-US" altLang="zh-CN" dirty="0" smtClean="0"/>
                  <a:t>I</a:t>
                </a:r>
                <a:r>
                  <a:rPr lang="en-US" altLang="zh-CN" sz="2400" dirty="0" smtClean="0"/>
                  <a:t>, we consider a function I that quantifies the interestingness I(v)</a:t>
                </a:r>
                <a:r>
                  <a:rPr lang="en-US" altLang="zh-CN" sz="2400" dirty="0"/>
                  <a:t> </a:t>
                </a:r>
                <a14:m>
                  <m:oMath xmlns:m="http://schemas.openxmlformats.org/officeDocument/2006/math">
                    <m:r>
                      <a:rPr lang="en-US" altLang="zh-CN" sz="2400" i="1">
                        <a:latin typeface="Cambria Math" panose="02040503050406030204" pitchFamily="18" charset="0"/>
                      </a:rPr>
                      <m:t>∈</m:t>
                    </m:r>
                  </m:oMath>
                </a14:m>
                <a:r>
                  <a:rPr lang="en-US" altLang="zh-CN" sz="2400" dirty="0" smtClean="0"/>
                  <a:t>(0,1]   </a:t>
                </a:r>
                <a:r>
                  <a:rPr lang="en-US" altLang="zh-CN" sz="1800" dirty="0" smtClean="0">
                    <a:solidFill>
                      <a:schemeClr val="bg2"/>
                    </a:solidFill>
                  </a:rPr>
                  <a:t>(entity search in graph with relevance measures)</a:t>
                </a:r>
                <a:r>
                  <a:rPr lang="en-US" altLang="zh-CN" sz="2400" dirty="0" smtClean="0"/>
                  <a:t> </a:t>
                </a:r>
              </a:p>
              <a:p>
                <a:endParaRPr lang="en-US" altLang="zh-CN" sz="2400" dirty="0" smtClean="0"/>
              </a:p>
              <a:p>
                <a:r>
                  <a:rPr lang="en-US" altLang="zh-CN" sz="2400" dirty="0" smtClean="0"/>
                  <a:t>Edge cost: C(e, F</a:t>
                </a:r>
                <a:r>
                  <a:rPr lang="en-US" altLang="zh-CN" dirty="0" smtClean="0"/>
                  <a:t>T</a:t>
                </a:r>
                <a:r>
                  <a:rPr lang="en-US" altLang="zh-CN" sz="2400" dirty="0" smtClean="0"/>
                  <a:t>(e)) </a:t>
                </a:r>
                <a:r>
                  <a:rPr lang="en-US" altLang="zh-CN" sz="1600" dirty="0" smtClean="0">
                    <a:solidFill>
                      <a:schemeClr val="bg2"/>
                    </a:solidFill>
                  </a:rPr>
                  <a:t>(specifies the cost is defined on its affinitive attributes </a:t>
                </a:r>
                <a:r>
                  <a:rPr lang="en-US" altLang="zh-CN" sz="1600" dirty="0">
                    <a:solidFill>
                      <a:schemeClr val="bg2"/>
                    </a:solidFill>
                  </a:rPr>
                  <a:t>F</a:t>
                </a:r>
                <a:r>
                  <a:rPr lang="en-US" altLang="zh-CN" sz="1100" dirty="0">
                    <a:solidFill>
                      <a:schemeClr val="bg2"/>
                    </a:solidFill>
                  </a:rPr>
                  <a:t>T</a:t>
                </a:r>
                <a:r>
                  <a:rPr lang="en-US" altLang="zh-CN" sz="1600" dirty="0">
                    <a:solidFill>
                      <a:schemeClr val="bg2"/>
                    </a:solidFill>
                  </a:rPr>
                  <a:t>(e</a:t>
                </a:r>
                <a:r>
                  <a:rPr lang="en-US" altLang="zh-CN" sz="1600" dirty="0" smtClean="0">
                    <a:solidFill>
                      <a:schemeClr val="bg2"/>
                    </a:solidFill>
                  </a:rPr>
                  <a:t>))</a:t>
                </a:r>
              </a:p>
              <a:p>
                <a:endParaRPr lang="en-US" altLang="zh-CN" sz="2400" dirty="0" smtClean="0"/>
              </a:p>
              <a:p>
                <a:r>
                  <a:rPr lang="en-US" altLang="zh-CN" sz="2400" dirty="0" smtClean="0"/>
                  <a:t>Total cost:</a:t>
                </a:r>
              </a:p>
              <a:p>
                <a:endParaRPr lang="en-US" altLang="zh-CN" sz="2400" dirty="0"/>
              </a:p>
              <a:p>
                <a:r>
                  <a:rPr lang="en-US" altLang="zh-CN" sz="3200" dirty="0" smtClean="0">
                    <a:solidFill>
                      <a:schemeClr val="tx1"/>
                    </a:solidFill>
                  </a:rPr>
                  <a:t>cost(T) = </a:t>
                </a:r>
                <a14:m>
                  <m:oMath xmlns:m="http://schemas.openxmlformats.org/officeDocument/2006/math">
                    <m:nary>
                      <m:naryPr>
                        <m:chr m:val="∑"/>
                        <m:supHide m:val="on"/>
                        <m:ctrlPr>
                          <a:rPr lang="en-US" altLang="zh-CN" sz="3200" i="1" smtClean="0">
                            <a:solidFill>
                              <a:schemeClr val="tx1"/>
                            </a:solidFill>
                            <a:latin typeface="Cambria Math" panose="02040503050406030204" pitchFamily="18" charset="0"/>
                          </a:rPr>
                        </m:ctrlPr>
                      </m:naryPr>
                      <m:sub>
                        <m:r>
                          <m:rPr>
                            <m:brk m:alnAt="7"/>
                          </m:rPr>
                          <a:rPr lang="en-US" altLang="zh-CN" sz="3200" b="0" i="1" smtClean="0">
                            <a:solidFill>
                              <a:schemeClr val="tx1"/>
                            </a:solidFill>
                            <a:latin typeface="Cambria Math" panose="02040503050406030204" pitchFamily="18" charset="0"/>
                          </a:rPr>
                          <m:t>𝑒</m:t>
                        </m:r>
                        <m:r>
                          <a:rPr lang="en-US" altLang="zh-CN" sz="3200" i="1">
                            <a:solidFill>
                              <a:schemeClr val="tx1"/>
                            </a:solidFill>
                            <a:latin typeface="Cambria Math" panose="02040503050406030204" pitchFamily="18" charset="0"/>
                          </a:rPr>
                          <m:t>∈</m:t>
                        </m:r>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𝐸</m:t>
                            </m:r>
                          </m:e>
                          <m:sub>
                            <m:r>
                              <a:rPr lang="en-US" altLang="zh-CN" sz="3200" b="0" i="1" smtClean="0">
                                <a:solidFill>
                                  <a:schemeClr val="tx1"/>
                                </a:solidFill>
                                <a:latin typeface="Cambria Math" panose="02040503050406030204" pitchFamily="18" charset="0"/>
                              </a:rPr>
                              <m:t>𝑇</m:t>
                            </m:r>
                          </m:sub>
                        </m:sSub>
                      </m:sub>
                      <m:sup/>
                      <m:e>
                        <m:r>
                          <a:rPr lang="en-US" altLang="zh-CN" sz="3200" b="0" i="1" smtClean="0">
                            <a:solidFill>
                              <a:schemeClr val="tx1"/>
                            </a:solidFill>
                            <a:latin typeface="Cambria Math" panose="02040503050406030204" pitchFamily="18" charset="0"/>
                          </a:rPr>
                          <m:t>𝐶</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𝑒</m:t>
                        </m:r>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𝐹</m:t>
                            </m:r>
                          </m:e>
                          <m:sub>
                            <m:r>
                              <a:rPr lang="en-US" altLang="zh-CN" sz="3200" b="0" i="1" smtClean="0">
                                <a:solidFill>
                                  <a:schemeClr val="tx1"/>
                                </a:solidFill>
                                <a:latin typeface="Cambria Math" panose="02040503050406030204" pitchFamily="18" charset="0"/>
                              </a:rPr>
                              <m:t>𝑇</m:t>
                            </m:r>
                          </m:sub>
                        </m:sSub>
                      </m:e>
                    </m:nary>
                    <m:r>
                      <a:rPr lang="en-US" altLang="zh-CN" sz="3200" b="0" i="0"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e</m:t>
                    </m:r>
                    <m:r>
                      <a:rPr lang="en-US" altLang="zh-CN" sz="3200" b="0" i="0" smtClean="0">
                        <a:solidFill>
                          <a:schemeClr val="tx1"/>
                        </a:solidFill>
                        <a:latin typeface="Cambria Math" panose="02040503050406030204" pitchFamily="18" charset="0"/>
                      </a:rPr>
                      <m:t>))+ </m:t>
                    </m:r>
                    <m:nary>
                      <m:naryPr>
                        <m:chr m:val="∑"/>
                        <m:supHide m:val="on"/>
                        <m:ctrlPr>
                          <a:rPr lang="en-US" altLang="zh-CN" sz="3200" i="1">
                            <a:solidFill>
                              <a:schemeClr val="tx1"/>
                            </a:solidFill>
                            <a:latin typeface="Cambria Math" panose="02040503050406030204" pitchFamily="18" charset="0"/>
                          </a:rPr>
                        </m:ctrlPr>
                      </m:naryPr>
                      <m:sub>
                        <m:r>
                          <a:rPr lang="en-US" altLang="zh-CN" sz="3200" b="0" i="1" smtClean="0">
                            <a:solidFill>
                              <a:schemeClr val="tx1"/>
                            </a:solidFill>
                            <a:latin typeface="Cambria Math" panose="02040503050406030204" pitchFamily="18" charset="0"/>
                          </a:rPr>
                          <m:t>𝑣</m:t>
                        </m:r>
                        <m:r>
                          <a:rPr lang="en-US" altLang="zh-CN" sz="3200" i="1">
                            <a:solidFill>
                              <a:schemeClr val="tx1"/>
                            </a:solidFill>
                            <a:latin typeface="Cambria Math" panose="02040503050406030204" pitchFamily="18" charset="0"/>
                          </a:rPr>
                          <m:t>∈</m:t>
                        </m:r>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𝑉</m:t>
                            </m:r>
                          </m:e>
                          <m:sub>
                            <m:r>
                              <a:rPr lang="en-US" altLang="zh-CN" sz="3200" b="0" i="1" smtClean="0">
                                <a:solidFill>
                                  <a:schemeClr val="tx1"/>
                                </a:solidFill>
                                <a:latin typeface="Cambria Math" panose="02040503050406030204" pitchFamily="18" charset="0"/>
                              </a:rPr>
                              <m:t>𝐼</m:t>
                            </m:r>
                          </m:sub>
                        </m:sSub>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m:t>
                            </m:r>
                            <m:r>
                              <m:rPr>
                                <m:sty m:val="p"/>
                              </m:rPr>
                              <a:rPr lang="en-US" altLang="zh-CN" sz="3200" b="0" i="1" smtClean="0">
                                <a:solidFill>
                                  <a:schemeClr val="tx1"/>
                                </a:solidFill>
                                <a:latin typeface="Cambria Math" panose="02040503050406030204" pitchFamily="18" charset="0"/>
                              </a:rPr>
                              <m:t>V</m:t>
                            </m:r>
                          </m:e>
                          <m:sub>
                            <m:r>
                              <a:rPr lang="en-US" altLang="zh-CN" sz="3200" i="1">
                                <a:solidFill>
                                  <a:schemeClr val="tx1"/>
                                </a:solidFill>
                                <a:latin typeface="Cambria Math" panose="02040503050406030204" pitchFamily="18" charset="0"/>
                              </a:rPr>
                              <m:t>𝑇</m:t>
                            </m:r>
                          </m:sub>
                        </m:sSub>
                      </m:sub>
                      <m:sup/>
                      <m:e>
                        <m:r>
                          <a:rPr lang="en-US" altLang="zh-CN" sz="3200" b="0" i="1" smtClean="0">
                            <a:solidFill>
                              <a:schemeClr val="tx1"/>
                            </a:solidFill>
                            <a:latin typeface="Cambria Math" panose="02040503050406030204" pitchFamily="18" charset="0"/>
                          </a:rPr>
                          <m:t>𝐼</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𝑣</m:t>
                        </m:r>
                        <m:r>
                          <a:rPr lang="en-US" altLang="zh-CN" sz="3200" b="0" i="1" smtClean="0">
                            <a:solidFill>
                              <a:schemeClr val="tx1"/>
                            </a:solidFill>
                            <a:latin typeface="Cambria Math" panose="02040503050406030204" pitchFamily="18" charset="0"/>
                          </a:rPr>
                          <m:t>) </m:t>
                        </m:r>
                      </m:e>
                    </m:nary>
                  </m:oMath>
                </a14:m>
                <a:endParaRPr lang="en-US" altLang="zh-CN" sz="3200" dirty="0">
                  <a:solidFill>
                    <a:schemeClr val="tx1"/>
                  </a:solidFill>
                </a:endParaRPr>
              </a:p>
              <a:p>
                <a:endParaRPr lang="en-US" altLang="zh-CN" sz="1800" dirty="0" smtClean="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mc:Choice>
        <mc:Fallback xmlns="">
          <p:sp>
            <p:nvSpPr>
              <p:cNvPr id="75" name="文本框 74"/>
              <p:cNvSpPr txBox="1">
                <a:spLocks noRot="1" noChangeAspect="1" noMove="1" noResize="1" noEditPoints="1" noAdjustHandles="1" noChangeArrowheads="1" noChangeShapeType="1" noTextEdit="1"/>
              </p:cNvSpPr>
              <p:nvPr/>
            </p:nvSpPr>
            <p:spPr>
              <a:xfrm>
                <a:off x="260183" y="1301560"/>
                <a:ext cx="8883817" cy="6001964"/>
              </a:xfrm>
              <a:prstGeom prst="rect">
                <a:avLst/>
              </a:prstGeom>
              <a:blipFill rotWithShape="0">
                <a:blip r:embed="rId3"/>
                <a:stretch>
                  <a:fillRect l="-1784" t="-711" r="-1030"/>
                </a:stretch>
              </a:blipFill>
            </p:spPr>
            <p:txBody>
              <a:bodyPr/>
              <a:lstStyle/>
              <a:p>
                <a:r>
                  <a:rPr lang="en-US">
                    <a:noFill/>
                  </a:rPr>
                  <a:t> </a:t>
                </a:r>
              </a:p>
            </p:txBody>
          </p:sp>
        </mc:Fallback>
      </mc:AlternateContent>
      <p:sp>
        <p:nvSpPr>
          <p:cNvPr id="6"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32</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1923021"/>
      </p:ext>
    </p:extLst>
  </p:cSld>
  <p:clrMapOvr>
    <a:masterClrMapping/>
  </p:clrMapOvr>
  <p:transition>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143"/>
          <p:cNvSpPr txBox="1"/>
          <p:nvPr/>
        </p:nvSpPr>
        <p:spPr>
          <a:xfrm>
            <a:off x="375421" y="658812"/>
            <a:ext cx="9017000" cy="830956"/>
          </a:xfrm>
          <a:prstGeom prst="rect">
            <a:avLst/>
          </a:prstGeom>
          <a:noFill/>
          <a:ln>
            <a:noFill/>
          </a:ln>
        </p:spPr>
        <p:txBody>
          <a:bodyPr lIns="91425" tIns="45700" rIns="91425" bIns="45700" anchor="t" anchorCtr="0">
            <a:spAutoFit/>
          </a:bodyPr>
          <a:lstStyle/>
          <a:p>
            <a:pPr>
              <a:buClr>
                <a:srgbClr val="000000"/>
              </a:buClr>
              <a:buSzPct val="25000"/>
            </a:pPr>
            <a:r>
              <a:rPr lang="en-US" sz="2400" b="1" i="1" dirty="0" smtClean="0">
                <a:solidFill>
                  <a:sysClr val="windowText" lastClr="000000"/>
                </a:solidFill>
                <a:latin typeface="Lemon"/>
                <a:cs typeface="Lemon"/>
              </a:rPr>
              <a:t>Cost model: Attribute-driven Backbone</a:t>
            </a:r>
          </a:p>
          <a:p>
            <a:pPr>
              <a:buClr>
                <a:srgbClr val="000000"/>
              </a:buClr>
              <a:buSzPct val="25000"/>
            </a:pPr>
            <a:endParaRPr lang="en-US" sz="2400" b="1" i="1" dirty="0">
              <a:solidFill>
                <a:sysClr val="windowText" lastClr="000000"/>
              </a:solidFill>
              <a:latin typeface="Lemon"/>
              <a:cs typeface="Lemon"/>
            </a:endParaRPr>
          </a:p>
        </p:txBody>
      </p:sp>
      <p:sp>
        <p:nvSpPr>
          <p:cNvPr id="73" name="Shape 1129"/>
          <p:cNvSpPr txBox="1"/>
          <p:nvPr/>
        </p:nvSpPr>
        <p:spPr>
          <a:xfrm>
            <a:off x="3344092" y="6985"/>
            <a:ext cx="5904411" cy="830956"/>
          </a:xfrm>
          <a:prstGeom prst="rect">
            <a:avLst/>
          </a:prstGeom>
          <a:noFill/>
          <a:ln>
            <a:noFill/>
          </a:ln>
        </p:spPr>
        <p:txBody>
          <a:bodyPr wrap="square" lIns="91425" tIns="45700" rIns="91425" bIns="45700" anchor="t" anchorCtr="0">
            <a:spAutoFit/>
          </a:bodyPr>
          <a:lstStyle/>
          <a:p>
            <a:pPr>
              <a:buClr>
                <a:srgbClr val="000000"/>
              </a:buClr>
              <a:buSzPct val="25000"/>
            </a:pPr>
            <a:r>
              <a:rPr lang="en-US" sz="2400" b="1" i="1" dirty="0">
                <a:latin typeface="Lemon"/>
                <a:ea typeface="Lemon"/>
                <a:cs typeface="Lemon"/>
                <a:sym typeface="Lemon"/>
              </a:rPr>
              <a:t>Attribute-driven backbone discovery</a:t>
            </a:r>
          </a:p>
          <a:p>
            <a:pPr marL="0" marR="0" lvl="0" indent="0" algn="l" rtl="0">
              <a:lnSpc>
                <a:spcPct val="100000"/>
              </a:lnSpc>
              <a:spcBef>
                <a:spcPts val="0"/>
              </a:spcBef>
              <a:spcAft>
                <a:spcPts val="0"/>
              </a:spcAft>
              <a:buClr>
                <a:srgbClr val="000000"/>
              </a:buClr>
              <a:buSzPct val="25000"/>
              <a:buFont typeface="Lemon"/>
              <a:buNone/>
            </a:pPr>
            <a:endParaRPr lang="en-US" sz="2400" b="1" i="1" u="none" dirty="0">
              <a:solidFill>
                <a:srgbClr val="000000"/>
              </a:solidFill>
              <a:latin typeface="Lemon"/>
              <a:ea typeface="Lemon"/>
              <a:cs typeface="Lemon"/>
              <a:sym typeface="Lemon"/>
            </a:endParaRPr>
          </a:p>
        </p:txBody>
      </p:sp>
      <p:sp>
        <p:nvSpPr>
          <p:cNvPr id="75" name="文本框 74"/>
          <p:cNvSpPr txBox="1"/>
          <p:nvPr/>
        </p:nvSpPr>
        <p:spPr>
          <a:xfrm>
            <a:off x="72597" y="1396586"/>
            <a:ext cx="8883817" cy="5693866"/>
          </a:xfrm>
          <a:prstGeom prst="rect">
            <a:avLst/>
          </a:prstGeom>
          <a:noFill/>
        </p:spPr>
        <p:txBody>
          <a:bodyPr wrap="square" rtlCol="0">
            <a:spAutoFit/>
          </a:bodyPr>
          <a:lstStyle/>
          <a:p>
            <a:pPr marL="342900" indent="-342900">
              <a:buFont typeface="Arial" panose="020B0604020202020204" pitchFamily="34" charset="0"/>
              <a:buChar char="•"/>
            </a:pPr>
            <a:r>
              <a:rPr lang="en-US" altLang="zh-CN" sz="3200" dirty="0" smtClean="0">
                <a:solidFill>
                  <a:schemeClr val="tx1"/>
                </a:solidFill>
              </a:rPr>
              <a:t>When cost </a:t>
            </a:r>
            <a:r>
              <a:rPr lang="en-US" altLang="zh-CN" sz="2400" dirty="0"/>
              <a:t>C(e, F</a:t>
            </a:r>
            <a:r>
              <a:rPr lang="en-US" altLang="zh-CN" dirty="0"/>
              <a:t>T</a:t>
            </a:r>
            <a:r>
              <a:rPr lang="en-US" altLang="zh-CN" sz="2400" dirty="0"/>
              <a:t>(e)) </a:t>
            </a:r>
            <a:r>
              <a:rPr lang="en-US" altLang="zh-CN" sz="2400" dirty="0" smtClean="0"/>
              <a:t> </a:t>
            </a:r>
            <a:r>
              <a:rPr lang="en-US" altLang="zh-CN" sz="3200" dirty="0" smtClean="0"/>
              <a:t>is given:</a:t>
            </a:r>
          </a:p>
          <a:p>
            <a:pPr marL="342900" indent="-342900">
              <a:buFont typeface="Arial" panose="020B0604020202020204" pitchFamily="34" charset="0"/>
              <a:buChar char="•"/>
            </a:pPr>
            <a:endParaRPr lang="en-US" altLang="zh-CN" sz="3200" dirty="0"/>
          </a:p>
          <a:p>
            <a:pPr lvl="5"/>
            <a:r>
              <a:rPr lang="en-US" altLang="zh-CN" sz="2800" dirty="0" smtClean="0"/>
              <a:t>	Prize-collecting Steiner Tree approach</a:t>
            </a:r>
          </a:p>
          <a:p>
            <a:pPr lvl="2"/>
            <a:r>
              <a:rPr lang="en-US" altLang="zh-CN" sz="2800" dirty="0" smtClean="0"/>
              <a:t>	(Approximation algorithm)</a:t>
            </a:r>
          </a:p>
          <a:p>
            <a:pPr marL="342900" indent="-342900">
              <a:buFont typeface="Arial" panose="020B0604020202020204" pitchFamily="34" charset="0"/>
              <a:buChar char="•"/>
            </a:pPr>
            <a:endParaRPr lang="en-US" altLang="zh-CN" sz="3200" dirty="0"/>
          </a:p>
          <a:p>
            <a:pPr marL="342900" indent="-342900">
              <a:buFont typeface="Arial" panose="020B0604020202020204" pitchFamily="34" charset="0"/>
              <a:buChar char="•"/>
            </a:pPr>
            <a:r>
              <a:rPr lang="en-US" altLang="zh-CN" sz="3200" dirty="0" smtClean="0"/>
              <a:t>When cost C(e</a:t>
            </a:r>
            <a:r>
              <a:rPr lang="en-US" altLang="zh-CN" sz="3200" dirty="0"/>
              <a:t>, FT(e))  is given</a:t>
            </a:r>
            <a:r>
              <a:rPr lang="en-US" altLang="zh-CN" sz="3200" dirty="0" smtClean="0"/>
              <a:t>:</a:t>
            </a:r>
          </a:p>
          <a:p>
            <a:pPr marL="342900" indent="-342900">
              <a:buFont typeface="Arial" panose="020B0604020202020204" pitchFamily="34" charset="0"/>
              <a:buChar char="•"/>
            </a:pPr>
            <a:endParaRPr lang="en-US" altLang="zh-CN" sz="3200" dirty="0"/>
          </a:p>
          <a:p>
            <a:pPr lvl="6"/>
            <a:r>
              <a:rPr lang="en-US" altLang="zh-CN" sz="3200" dirty="0"/>
              <a:t>	</a:t>
            </a:r>
            <a:r>
              <a:rPr lang="en-US" altLang="zh-CN" sz="2800" dirty="0" smtClean="0"/>
              <a:t>EM- learning based approach</a:t>
            </a:r>
            <a:endParaRPr lang="en-US" altLang="zh-CN" sz="2800" dirty="0"/>
          </a:p>
          <a:p>
            <a:pPr marL="342900" indent="-342900">
              <a:buFont typeface="Arial" panose="020B0604020202020204" pitchFamily="34" charset="0"/>
              <a:buChar char="•"/>
            </a:pPr>
            <a:endParaRPr lang="en-US" altLang="zh-CN" sz="3200" dirty="0">
              <a:solidFill>
                <a:schemeClr val="tx1"/>
              </a:solidFill>
            </a:endParaRPr>
          </a:p>
          <a:p>
            <a:endParaRPr lang="en-US" altLang="zh-CN" sz="1800" dirty="0" smtClean="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p:sp>
        <p:nvSpPr>
          <p:cNvPr id="6"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33</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9966750"/>
      </p:ext>
    </p:extLst>
  </p:cSld>
  <p:clrMapOvr>
    <a:masterClrMapping/>
  </p:clrMapOvr>
  <p:transition>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103" name="Shape 103"/>
          <p:cNvSpPr txBox="1"/>
          <p:nvPr/>
        </p:nvSpPr>
        <p:spPr>
          <a:xfrm>
            <a:off x="644001" y="1919286"/>
            <a:ext cx="8356308" cy="3416279"/>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chemeClr val="dk1"/>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chemeClr val="dk1"/>
                </a:solidFill>
                <a:latin typeface="Arial"/>
                <a:ea typeface="Arial"/>
                <a:cs typeface="Arial"/>
                <a:sym typeface="Arial"/>
              </a:rPr>
              <a:t>Paper </a:t>
            </a:r>
            <a:r>
              <a:rPr lang="en-US" sz="2400" b="0" i="0" u="none" strike="noStrike" cap="none" dirty="0" smtClean="0">
                <a:solidFill>
                  <a:schemeClr val="dk1"/>
                </a:solidFill>
                <a:latin typeface="Arial"/>
                <a:ea typeface="Arial"/>
                <a:cs typeface="Arial"/>
                <a:sym typeface="Arial"/>
              </a:rPr>
              <a:t>summary (CESNA[1])</a:t>
            </a:r>
            <a:endParaRPr lang="en-US"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smtClean="0">
              <a:solidFill>
                <a:schemeClr val="dk1"/>
              </a:solidFill>
              <a:latin typeface="Arial"/>
              <a:ea typeface="Arial"/>
              <a:cs typeface="Arial"/>
              <a:sym typeface="Arial"/>
            </a:endParaRPr>
          </a:p>
          <a:p>
            <a:pPr marL="285750" indent="-285750">
              <a:buClr>
                <a:schemeClr val="dk1"/>
              </a:buClr>
              <a:buSzPct val="100000"/>
              <a:buFont typeface="Noto Sans Symbols"/>
              <a:buChar char="❑"/>
            </a:pPr>
            <a:r>
              <a:rPr lang="en-US" sz="2400" dirty="0" smtClean="0">
                <a:solidFill>
                  <a:schemeClr val="dk1"/>
                </a:solidFill>
              </a:rPr>
              <a:t>Survey on community detection in attributed networks</a:t>
            </a:r>
          </a:p>
          <a:p>
            <a:pPr>
              <a:buClr>
                <a:schemeClr val="dk1"/>
              </a:buClr>
              <a:buSzPct val="100000"/>
            </a:pPr>
            <a:endParaRPr sz="2400" dirty="0" smtClean="0">
              <a:solidFill>
                <a:schemeClr val="dk1"/>
              </a:solidFil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dirty="0" smtClean="0">
                <a:solidFill>
                  <a:schemeClr val="dk1"/>
                </a:solidFill>
              </a:rPr>
              <a:t>Proposed research: Attribute-driven backbone discovery</a:t>
            </a: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a:solidFill>
                  <a:srgbClr val="FF0000"/>
                </a:solidFill>
                <a:latin typeface="Arial"/>
                <a:ea typeface="Arial"/>
                <a:cs typeface="Arial"/>
                <a:sym typeface="Arial"/>
              </a:rPr>
              <a:t>Conclusion</a:t>
            </a:r>
          </a:p>
        </p:txBody>
      </p:sp>
      <p:sp>
        <p:nvSpPr>
          <p:cNvPr id="4"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34</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2903363"/>
      </p:ext>
    </p:extLst>
  </p:cSld>
  <p:clrMapOvr>
    <a:masterClrMapping/>
  </p:clrMapOvr>
  <p:transition>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Shape 1537"/>
          <p:cNvSpPr txBox="1"/>
          <p:nvPr/>
        </p:nvSpPr>
        <p:spPr>
          <a:xfrm>
            <a:off x="6431336" y="98425"/>
            <a:ext cx="2593136"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Conclusion </a:t>
            </a:r>
          </a:p>
        </p:txBody>
      </p:sp>
      <p:sp>
        <p:nvSpPr>
          <p:cNvPr id="6" name="Content Placeholder 2"/>
          <p:cNvSpPr txBox="1">
            <a:spLocks/>
          </p:cNvSpPr>
          <p:nvPr/>
        </p:nvSpPr>
        <p:spPr>
          <a:xfrm>
            <a:off x="645882" y="1181697"/>
            <a:ext cx="8082635" cy="55183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 typeface="Wingdings" charset="2"/>
              <a:buChar char="§"/>
            </a:pPr>
            <a:endParaRPr kumimoji="0" lang="en-US" sz="2400" i="0" u="none" strike="noStrike" kern="1200" cap="none" spc="0" normalizeH="0" noProof="0" dirty="0" smtClean="0">
              <a:ln>
                <a:noFill/>
              </a:ln>
              <a:solidFill>
                <a:sysClr val="windowText" lastClr="000000"/>
              </a:solidFill>
              <a:effectLst/>
              <a:uLnTx/>
              <a:uFillTx/>
              <a:latin typeface="Times"/>
              <a:cs typeface="Times"/>
            </a:endParaRPr>
          </a:p>
        </p:txBody>
      </p:sp>
      <p:sp>
        <p:nvSpPr>
          <p:cNvPr id="5" name="Shape 103"/>
          <p:cNvSpPr txBox="1"/>
          <p:nvPr/>
        </p:nvSpPr>
        <p:spPr>
          <a:xfrm>
            <a:off x="644001" y="1919286"/>
            <a:ext cx="8356308" cy="2308284"/>
          </a:xfrm>
          <a:prstGeom prst="rect">
            <a:avLst/>
          </a:prstGeom>
          <a:noFill/>
          <a:ln>
            <a:noFill/>
          </a:ln>
        </p:spPr>
        <p:txBody>
          <a:bodyPr wrap="square" lIns="91425" tIns="45700" rIns="91425" bIns="45700" anchor="t" anchorCtr="0">
            <a:spAutoFit/>
          </a:bodyPr>
          <a:lstStyle/>
          <a:p>
            <a:pPr marL="342900" indent="-342900">
              <a:buClr>
                <a:schemeClr val="dk1"/>
              </a:buClr>
              <a:buSzPct val="100000"/>
              <a:buFont typeface="Arial" panose="020B0604020202020204" pitchFamily="34" charset="0"/>
              <a:buChar char="•"/>
            </a:pPr>
            <a:r>
              <a:rPr lang="en-US" sz="2400" dirty="0">
                <a:solidFill>
                  <a:schemeClr val="tx1"/>
                </a:solidFill>
              </a:rPr>
              <a:t>Necessary to consider attributed graph</a:t>
            </a:r>
          </a:p>
          <a:p>
            <a:pPr marL="342900" marR="0" lvl="0" indent="-342900" algn="l" rtl="0">
              <a:lnSpc>
                <a:spcPct val="100000"/>
              </a:lnSpc>
              <a:spcBef>
                <a:spcPts val="0"/>
              </a:spcBef>
              <a:spcAft>
                <a:spcPts val="0"/>
              </a:spcAft>
              <a:buClr>
                <a:schemeClr val="dk1"/>
              </a:buClr>
              <a:buSzPct val="100000"/>
              <a:buFont typeface="Arial" panose="020B0604020202020204" pitchFamily="34" charset="0"/>
              <a:buChar char="•"/>
            </a:pPr>
            <a:endParaRPr lang="en-US" sz="2400" dirty="0">
              <a:solidFill>
                <a:schemeClr val="dk1"/>
              </a:solidFill>
            </a:endParaRPr>
          </a:p>
          <a:p>
            <a:pPr marL="342900" marR="0" lvl="0" indent="-342900" algn="l" rtl="0">
              <a:lnSpc>
                <a:spcPct val="100000"/>
              </a:lnSpc>
              <a:spcBef>
                <a:spcPts val="0"/>
              </a:spcBef>
              <a:spcAft>
                <a:spcPts val="0"/>
              </a:spcAft>
              <a:buClr>
                <a:schemeClr val="dk1"/>
              </a:buClr>
              <a:buSzPct val="100000"/>
              <a:buFont typeface="Arial" panose="020B0604020202020204" pitchFamily="34" charset="0"/>
              <a:buChar char="•"/>
            </a:pPr>
            <a:r>
              <a:rPr lang="en-US" sz="2400" b="0" i="0" u="none" strike="noStrike" cap="none" dirty="0" smtClean="0">
                <a:solidFill>
                  <a:schemeClr val="dk1"/>
                </a:solidFill>
                <a:latin typeface="Arial"/>
                <a:ea typeface="Arial"/>
                <a:cs typeface="Arial"/>
                <a:sym typeface="Arial"/>
              </a:rPr>
              <a:t>Remaining 3 challenges not fully solved</a:t>
            </a:r>
            <a:endParaRPr sz="2400" b="0" i="0" u="none" strike="noStrike" cap="none" dirty="0" smtClean="0">
              <a:solidFill>
                <a:schemeClr val="dk1"/>
              </a:solidFill>
              <a:latin typeface="Arial"/>
              <a:ea typeface="Arial"/>
              <a:cs typeface="Arial"/>
              <a:sym typeface="Arial"/>
            </a:endParaRPr>
          </a:p>
          <a:p>
            <a:pPr marL="342900" indent="-342900">
              <a:buClr>
                <a:schemeClr val="dk1"/>
              </a:buClr>
              <a:buSzPct val="100000"/>
              <a:buFont typeface="Arial" panose="020B0604020202020204" pitchFamily="34" charset="0"/>
              <a:buChar char="•"/>
            </a:pPr>
            <a:endParaRPr sz="2400" dirty="0" smtClean="0">
              <a:solidFill>
                <a:schemeClr val="dk1"/>
              </a:solidFill>
            </a:endParaRPr>
          </a:p>
          <a:p>
            <a:pPr marL="342900" marR="0" lvl="0" indent="-342900" algn="l" rtl="0">
              <a:lnSpc>
                <a:spcPct val="100000"/>
              </a:lnSpc>
              <a:spcBef>
                <a:spcPts val="0"/>
              </a:spcBef>
              <a:spcAft>
                <a:spcPts val="0"/>
              </a:spcAft>
              <a:buClr>
                <a:schemeClr val="dk1"/>
              </a:buClr>
              <a:buSzPct val="100000"/>
              <a:buFont typeface="Arial" panose="020B0604020202020204" pitchFamily="34" charset="0"/>
              <a:buChar char="•"/>
            </a:pPr>
            <a:r>
              <a:rPr lang="en-US" sz="2400" dirty="0" smtClean="0">
                <a:solidFill>
                  <a:schemeClr val="dk1"/>
                </a:solidFill>
              </a:rPr>
              <a:t>Attributed backbone idea </a:t>
            </a:r>
            <a:endParaRPr sz="2400" b="0" i="0" u="none" strike="noStrike" cap="none" dirty="0">
              <a:solidFill>
                <a:schemeClr val="dk1"/>
              </a:solidFill>
              <a:latin typeface="Arial"/>
              <a:ea typeface="Arial"/>
              <a:cs typeface="Arial"/>
              <a:sym typeface="Arial"/>
            </a:endParaRPr>
          </a:p>
          <a:p>
            <a:pPr marR="0" lvl="0" algn="l" rtl="0">
              <a:lnSpc>
                <a:spcPct val="100000"/>
              </a:lnSpc>
              <a:spcBef>
                <a:spcPts val="0"/>
              </a:spcBef>
              <a:spcAft>
                <a:spcPts val="0"/>
              </a:spcAft>
              <a:buClr>
                <a:schemeClr val="dk1"/>
              </a:buClr>
              <a:buSzPct val="100000"/>
            </a:pPr>
            <a:endParaRPr lang="en-US" sz="2400" b="0" i="0" u="none" strike="noStrike" cap="none" dirty="0">
              <a:solidFill>
                <a:srgbClr val="FF0000"/>
              </a:solidFill>
              <a:latin typeface="Arial"/>
              <a:ea typeface="Arial"/>
              <a:cs typeface="Arial"/>
              <a:sym typeface="Arial"/>
            </a:endParaRPr>
          </a:p>
        </p:txBody>
      </p:sp>
      <p:sp>
        <p:nvSpPr>
          <p:cNvPr id="7" name="Shape 103"/>
          <p:cNvSpPr txBox="1"/>
          <p:nvPr/>
        </p:nvSpPr>
        <p:spPr>
          <a:xfrm>
            <a:off x="8288911" y="6278151"/>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sz="2400" dirty="0" smtClean="0">
                <a:solidFill>
                  <a:schemeClr val="dk1"/>
                </a:solidFill>
              </a:rPr>
              <a:t>35</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Shape 1537"/>
          <p:cNvSpPr txBox="1"/>
          <p:nvPr/>
        </p:nvSpPr>
        <p:spPr>
          <a:xfrm>
            <a:off x="6204155" y="98425"/>
            <a:ext cx="2939845"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References (</a:t>
            </a:r>
            <a:r>
              <a:rPr lang="en-US" sz="2400" b="1" i="1" u="none" dirty="0">
                <a:solidFill>
                  <a:srgbClr val="000000"/>
                </a:solidFill>
                <a:latin typeface="Lemon"/>
                <a:ea typeface="Lemon"/>
                <a:cs typeface="Lemon"/>
                <a:sym typeface="Lemon"/>
              </a:rPr>
              <a:t>1</a:t>
            </a:r>
            <a:r>
              <a:rPr lang="en-US" sz="2400" b="1" i="1" u="none" dirty="0" smtClean="0">
                <a:solidFill>
                  <a:srgbClr val="000000"/>
                </a:solidFill>
                <a:latin typeface="Lemon"/>
                <a:ea typeface="Lemon"/>
                <a:cs typeface="Lemon"/>
                <a:sym typeface="Lemon"/>
              </a:rPr>
              <a:t>/2)</a:t>
            </a:r>
            <a:endParaRPr lang="en-US" sz="2400" b="1" i="1" u="none" dirty="0">
              <a:solidFill>
                <a:srgbClr val="000000"/>
              </a:solidFill>
              <a:latin typeface="Lemon"/>
              <a:ea typeface="Lemon"/>
              <a:cs typeface="Lemon"/>
              <a:sym typeface="Lemon"/>
            </a:endParaRPr>
          </a:p>
        </p:txBody>
      </p:sp>
      <p:sp>
        <p:nvSpPr>
          <p:cNvPr id="6" name="Content Placeholder 2"/>
          <p:cNvSpPr txBox="1">
            <a:spLocks/>
          </p:cNvSpPr>
          <p:nvPr/>
        </p:nvSpPr>
        <p:spPr>
          <a:xfrm>
            <a:off x="645882" y="1181697"/>
            <a:ext cx="8082635" cy="55183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 typeface="Wingdings" charset="2"/>
              <a:buChar char="§"/>
            </a:pPr>
            <a:endParaRPr kumimoji="0" lang="en-US" sz="2400" i="0" u="none" strike="noStrike" kern="1200" cap="none" spc="0" normalizeH="0" noProof="0" dirty="0" smtClean="0">
              <a:ln>
                <a:noFill/>
              </a:ln>
              <a:solidFill>
                <a:sysClr val="windowText" lastClr="000000"/>
              </a:solidFill>
              <a:effectLst/>
              <a:uLnTx/>
              <a:uFillTx/>
              <a:latin typeface="Times"/>
              <a:cs typeface="Times"/>
            </a:endParaRPr>
          </a:p>
        </p:txBody>
      </p:sp>
      <p:sp>
        <p:nvSpPr>
          <p:cNvPr id="2" name="TextBox 1"/>
          <p:cNvSpPr txBox="1"/>
          <p:nvPr/>
        </p:nvSpPr>
        <p:spPr>
          <a:xfrm>
            <a:off x="517198" y="857633"/>
            <a:ext cx="8387743" cy="9140964"/>
          </a:xfrm>
          <a:prstGeom prst="rect">
            <a:avLst/>
          </a:prstGeom>
          <a:noFill/>
        </p:spPr>
        <p:txBody>
          <a:bodyPr wrap="square" rtlCol="0">
            <a:spAutoFit/>
          </a:bodyPr>
          <a:lstStyle/>
          <a:p>
            <a:r>
              <a:rPr lang="en-US" dirty="0">
                <a:latin typeface="Times"/>
                <a:cs typeface="Times"/>
              </a:rPr>
              <a:t>[1] Yang, </a:t>
            </a:r>
            <a:r>
              <a:rPr lang="en-US" dirty="0" err="1">
                <a:latin typeface="Times"/>
                <a:cs typeface="Times"/>
              </a:rPr>
              <a:t>Jaewon</a:t>
            </a:r>
            <a:r>
              <a:rPr lang="en-US" dirty="0">
                <a:latin typeface="Times"/>
                <a:cs typeface="Times"/>
              </a:rPr>
              <a:t>, Julian </a:t>
            </a:r>
            <a:r>
              <a:rPr lang="en-US" dirty="0" err="1">
                <a:latin typeface="Times"/>
                <a:cs typeface="Times"/>
              </a:rPr>
              <a:t>McAuley</a:t>
            </a:r>
            <a:r>
              <a:rPr lang="en-US" dirty="0">
                <a:latin typeface="Times"/>
                <a:cs typeface="Times"/>
              </a:rPr>
              <a:t>, and Jure </a:t>
            </a:r>
            <a:r>
              <a:rPr lang="en-US" dirty="0" err="1">
                <a:latin typeface="Times"/>
                <a:cs typeface="Times"/>
              </a:rPr>
              <a:t>Leskovec</a:t>
            </a:r>
            <a:r>
              <a:rPr lang="en-US" dirty="0">
                <a:latin typeface="Times"/>
                <a:cs typeface="Times"/>
              </a:rPr>
              <a:t>. "Community detection in networks with node attributes." 2013 IEEE 13th International Conference on Data Mining. IEEE, 2013</a:t>
            </a:r>
            <a:r>
              <a:rPr lang="en-US" dirty="0" smtClean="0">
                <a:latin typeface="Times"/>
                <a:cs typeface="Times"/>
              </a:rPr>
              <a:t>.</a:t>
            </a:r>
          </a:p>
          <a:p>
            <a:endParaRPr lang="en-US" dirty="0">
              <a:latin typeface="Times"/>
              <a:cs typeface="Times"/>
            </a:endParaRPr>
          </a:p>
          <a:p>
            <a:r>
              <a:rPr lang="en-US" dirty="0">
                <a:latin typeface="Times"/>
                <a:cs typeface="Times"/>
              </a:rPr>
              <a:t>[2] </a:t>
            </a:r>
            <a:r>
              <a:rPr lang="en-US" dirty="0" err="1">
                <a:latin typeface="Times"/>
                <a:cs typeface="Times"/>
              </a:rPr>
              <a:t>Jia</a:t>
            </a:r>
            <a:r>
              <a:rPr lang="en-US" dirty="0">
                <a:latin typeface="Times"/>
                <a:cs typeface="Times"/>
              </a:rPr>
              <a:t>, </a:t>
            </a:r>
            <a:r>
              <a:rPr lang="en-US" dirty="0" err="1">
                <a:latin typeface="Times"/>
                <a:cs typeface="Times"/>
              </a:rPr>
              <a:t>Caiyan</a:t>
            </a:r>
            <a:r>
              <a:rPr lang="en-US" dirty="0">
                <a:latin typeface="Times"/>
                <a:cs typeface="Times"/>
              </a:rPr>
              <a:t>, et al. "Node attribute-enhanced community detection in complex networks." Scientific reports 7.1 (2017): 2626</a:t>
            </a:r>
            <a:r>
              <a:rPr lang="en-US" dirty="0" smtClean="0">
                <a:latin typeface="Times"/>
                <a:cs typeface="Times"/>
              </a:rPr>
              <a:t>.</a:t>
            </a:r>
          </a:p>
          <a:p>
            <a:endParaRPr lang="en-US" dirty="0">
              <a:latin typeface="Times"/>
              <a:cs typeface="Times"/>
            </a:endParaRPr>
          </a:p>
          <a:p>
            <a:r>
              <a:rPr lang="en-US" dirty="0">
                <a:latin typeface="Times"/>
                <a:cs typeface="Times"/>
              </a:rPr>
              <a:t>[3] </a:t>
            </a:r>
            <a:r>
              <a:rPr lang="en-US" dirty="0" err="1">
                <a:latin typeface="Times"/>
                <a:cs typeface="Times"/>
              </a:rPr>
              <a:t>Streich</a:t>
            </a:r>
            <a:r>
              <a:rPr lang="en-US" dirty="0">
                <a:latin typeface="Times"/>
                <a:cs typeface="Times"/>
              </a:rPr>
              <a:t>, Andreas P., et al. "Multi-assignment clustering for Boolean data." Proceedings of the 26th annual international conference on machine learning. ACM, 2009</a:t>
            </a:r>
            <a:r>
              <a:rPr lang="en-US" dirty="0" smtClean="0">
                <a:latin typeface="Times"/>
                <a:cs typeface="Times"/>
              </a:rPr>
              <a:t>.</a:t>
            </a:r>
          </a:p>
          <a:p>
            <a:endParaRPr lang="en-US" dirty="0">
              <a:latin typeface="Times"/>
              <a:cs typeface="Times"/>
            </a:endParaRPr>
          </a:p>
          <a:p>
            <a:r>
              <a:rPr lang="en-US" dirty="0">
                <a:latin typeface="Times"/>
                <a:cs typeface="Times"/>
              </a:rPr>
              <a:t>[4] </a:t>
            </a:r>
            <a:r>
              <a:rPr lang="en-US" dirty="0" err="1">
                <a:latin typeface="Times"/>
                <a:cs typeface="Times"/>
              </a:rPr>
              <a:t>Ruan</a:t>
            </a:r>
            <a:r>
              <a:rPr lang="en-US" dirty="0">
                <a:latin typeface="Times"/>
                <a:cs typeface="Times"/>
              </a:rPr>
              <a:t>, </a:t>
            </a:r>
            <a:r>
              <a:rPr lang="en-US" dirty="0" err="1">
                <a:latin typeface="Times"/>
                <a:cs typeface="Times"/>
              </a:rPr>
              <a:t>Yiye</a:t>
            </a:r>
            <a:r>
              <a:rPr lang="en-US" dirty="0">
                <a:latin typeface="Times"/>
                <a:cs typeface="Times"/>
              </a:rPr>
              <a:t>, David </a:t>
            </a:r>
            <a:r>
              <a:rPr lang="en-US" dirty="0" err="1">
                <a:latin typeface="Times"/>
                <a:cs typeface="Times"/>
              </a:rPr>
              <a:t>Fuhry</a:t>
            </a:r>
            <a:r>
              <a:rPr lang="en-US" dirty="0">
                <a:latin typeface="Times"/>
                <a:cs typeface="Times"/>
              </a:rPr>
              <a:t>, and Srinivasan </a:t>
            </a:r>
            <a:r>
              <a:rPr lang="en-US" dirty="0" err="1">
                <a:latin typeface="Times"/>
                <a:cs typeface="Times"/>
              </a:rPr>
              <a:t>Parthasarathy</a:t>
            </a:r>
            <a:r>
              <a:rPr lang="en-US" dirty="0">
                <a:latin typeface="Times"/>
                <a:cs typeface="Times"/>
              </a:rPr>
              <a:t>. "Efficient community detection in large networks using content and links." Proceedings of the 22nd international conference on World Wide Web. ACM, 2013</a:t>
            </a:r>
            <a:r>
              <a:rPr lang="en-US" dirty="0" smtClean="0">
                <a:latin typeface="Times"/>
                <a:cs typeface="Times"/>
              </a:rPr>
              <a:t>.</a:t>
            </a:r>
          </a:p>
          <a:p>
            <a:endParaRPr lang="en-US" dirty="0">
              <a:latin typeface="Times"/>
              <a:cs typeface="Times"/>
            </a:endParaRPr>
          </a:p>
          <a:p>
            <a:r>
              <a:rPr lang="en-US" dirty="0">
                <a:latin typeface="Times"/>
                <a:cs typeface="Times"/>
              </a:rPr>
              <a:t>[5] Yang, </a:t>
            </a:r>
            <a:r>
              <a:rPr lang="en-US" dirty="0" err="1">
                <a:latin typeface="Times"/>
                <a:cs typeface="Times"/>
              </a:rPr>
              <a:t>Jaewon</a:t>
            </a:r>
            <a:r>
              <a:rPr lang="en-US" dirty="0">
                <a:latin typeface="Times"/>
                <a:cs typeface="Times"/>
              </a:rPr>
              <a:t>, and Jure </a:t>
            </a:r>
            <a:r>
              <a:rPr lang="en-US" dirty="0" err="1">
                <a:latin typeface="Times"/>
                <a:cs typeface="Times"/>
              </a:rPr>
              <a:t>Leskovec</a:t>
            </a:r>
            <a:r>
              <a:rPr lang="en-US" dirty="0">
                <a:latin typeface="Times"/>
                <a:cs typeface="Times"/>
              </a:rPr>
              <a:t>. "Overlapping community detection at scale: a nonnegative matrix factorization approach." Proceedings of the sixth ACM international conference on Web search and data mining. ACM, 2013</a:t>
            </a:r>
            <a:r>
              <a:rPr lang="en-US" dirty="0" smtClean="0">
                <a:latin typeface="Times"/>
                <a:cs typeface="Times"/>
              </a:rPr>
              <a:t>.</a:t>
            </a:r>
          </a:p>
          <a:p>
            <a:endParaRPr lang="en-US" dirty="0">
              <a:latin typeface="Times"/>
              <a:cs typeface="Times"/>
            </a:endParaRPr>
          </a:p>
          <a:p>
            <a:r>
              <a:rPr lang="en-US" dirty="0" smtClean="0">
                <a:latin typeface="Times"/>
                <a:cs typeface="Times"/>
              </a:rPr>
              <a:t>[6</a:t>
            </a:r>
            <a:r>
              <a:rPr lang="en-US" dirty="0">
                <a:latin typeface="Times"/>
                <a:cs typeface="Times"/>
              </a:rPr>
              <a:t>] H. Li, Z. </a:t>
            </a:r>
            <a:r>
              <a:rPr lang="en-US" dirty="0" err="1">
                <a:latin typeface="Times"/>
                <a:cs typeface="Times"/>
              </a:rPr>
              <a:t>Nie</a:t>
            </a:r>
            <a:r>
              <a:rPr lang="en-US" dirty="0">
                <a:latin typeface="Times"/>
                <a:cs typeface="Times"/>
              </a:rPr>
              <a:t>, W.-C. Lee, L. Giles, J.-R. Wen, Scalable community discovery on textual data with relations, CIKM, 2008</a:t>
            </a:r>
          </a:p>
          <a:p>
            <a:endParaRPr lang="en-US" dirty="0">
              <a:latin typeface="Times"/>
              <a:cs typeface="Times"/>
            </a:endParaRPr>
          </a:p>
          <a:p>
            <a:r>
              <a:rPr lang="en-US" dirty="0" smtClean="0">
                <a:latin typeface="Times"/>
                <a:cs typeface="Times"/>
              </a:rPr>
              <a:t>[7</a:t>
            </a:r>
            <a:r>
              <a:rPr lang="en-US" dirty="0">
                <a:latin typeface="Times"/>
                <a:cs typeface="Times"/>
              </a:rPr>
              <a:t>] H. Li, Z. </a:t>
            </a:r>
            <a:r>
              <a:rPr lang="en-US" dirty="0" err="1">
                <a:latin typeface="Times"/>
                <a:cs typeface="Times"/>
              </a:rPr>
              <a:t>Nie</a:t>
            </a:r>
            <a:r>
              <a:rPr lang="en-US" dirty="0">
                <a:latin typeface="Times"/>
                <a:cs typeface="Times"/>
              </a:rPr>
              <a:t>, W.-C. Lee, L. Giles, J.-R. Wen, Scalable community discovery on textual data with relations, CIKM, 2008</a:t>
            </a:r>
          </a:p>
          <a:p>
            <a:endParaRPr lang="en-US" dirty="0" smtClean="0">
              <a:latin typeface="Times"/>
              <a:cs typeface="Times"/>
            </a:endParaRPr>
          </a:p>
          <a:p>
            <a:endParaRPr lang="en-US" dirty="0">
              <a:latin typeface="Times"/>
              <a:cs typeface="Times"/>
            </a:endParaRPr>
          </a:p>
          <a:p>
            <a:r>
              <a:rPr lang="en-US" dirty="0" smtClean="0">
                <a:latin typeface="Times"/>
                <a:cs typeface="Times"/>
              </a:rPr>
              <a:t>[</a:t>
            </a:r>
            <a:r>
              <a:rPr lang="en-US" altLang="zh-CN" dirty="0" smtClean="0">
                <a:latin typeface="Times"/>
                <a:cs typeface="Times"/>
              </a:rPr>
              <a:t>8</a:t>
            </a:r>
            <a:r>
              <a:rPr lang="en-US" dirty="0" smtClean="0">
                <a:latin typeface="Times"/>
                <a:cs typeface="Times"/>
              </a:rPr>
              <a:t>] </a:t>
            </a:r>
            <a:r>
              <a:rPr lang="en-US" dirty="0">
                <a:latin typeface="Times"/>
                <a:cs typeface="Times"/>
              </a:rPr>
              <a:t>H. Li, Z. </a:t>
            </a:r>
            <a:r>
              <a:rPr lang="en-US" dirty="0" err="1">
                <a:latin typeface="Times"/>
                <a:cs typeface="Times"/>
              </a:rPr>
              <a:t>Nie</a:t>
            </a:r>
            <a:r>
              <a:rPr lang="en-US" dirty="0">
                <a:latin typeface="Times"/>
                <a:cs typeface="Times"/>
              </a:rPr>
              <a:t>, W.-C. Lee, L. Giles, J.-R. Wen, Scalable </a:t>
            </a:r>
            <a:r>
              <a:rPr lang="en-US" dirty="0" smtClean="0">
                <a:latin typeface="Times"/>
                <a:cs typeface="Times"/>
              </a:rPr>
              <a:t>community discovery </a:t>
            </a:r>
            <a:r>
              <a:rPr lang="en-US" dirty="0">
                <a:latin typeface="Times"/>
                <a:cs typeface="Times"/>
              </a:rPr>
              <a:t>on textual data with relations, </a:t>
            </a:r>
            <a:r>
              <a:rPr lang="en-US" dirty="0" smtClean="0">
                <a:latin typeface="Times"/>
                <a:cs typeface="Times"/>
              </a:rPr>
              <a:t>CIKM, 2008</a:t>
            </a:r>
          </a:p>
          <a:p>
            <a:endParaRPr lang="en-US" dirty="0">
              <a:latin typeface="Times"/>
              <a:cs typeface="Times"/>
            </a:endParaRPr>
          </a:p>
          <a:p>
            <a:r>
              <a:rPr lang="en-US" dirty="0" smtClean="0">
                <a:latin typeface="Times"/>
                <a:cs typeface="Times"/>
              </a:rPr>
              <a:t>[</a:t>
            </a:r>
            <a:r>
              <a:rPr lang="en-US" altLang="zh-CN" dirty="0">
                <a:latin typeface="Times"/>
                <a:cs typeface="Times"/>
              </a:rPr>
              <a:t>9</a:t>
            </a:r>
            <a:r>
              <a:rPr lang="en-US" dirty="0" smtClean="0">
                <a:latin typeface="Times"/>
                <a:cs typeface="Times"/>
              </a:rPr>
              <a:t>] </a:t>
            </a:r>
            <a:r>
              <a:rPr lang="en-US" dirty="0">
                <a:latin typeface="Times"/>
                <a:cs typeface="Times"/>
              </a:rPr>
              <a:t>J. Neville, M. Adler, D. Jensen, Clustering relational data using </a:t>
            </a:r>
            <a:r>
              <a:rPr lang="en-US" dirty="0" smtClean="0">
                <a:latin typeface="Times"/>
                <a:cs typeface="Times"/>
              </a:rPr>
              <a:t>attribute and </a:t>
            </a:r>
            <a:r>
              <a:rPr lang="en-US" dirty="0">
                <a:latin typeface="Times"/>
                <a:cs typeface="Times"/>
              </a:rPr>
              <a:t>link information, in: Proceedings of the text mining </a:t>
            </a:r>
            <a:r>
              <a:rPr lang="en-US" dirty="0" smtClean="0">
                <a:latin typeface="Times"/>
                <a:cs typeface="Times"/>
              </a:rPr>
              <a:t>and link </a:t>
            </a:r>
            <a:r>
              <a:rPr lang="en-US" dirty="0">
                <a:latin typeface="Times"/>
                <a:cs typeface="Times"/>
              </a:rPr>
              <a:t>analysis workshop, 18th international joint conference on </a:t>
            </a:r>
            <a:r>
              <a:rPr lang="en-US" dirty="0" smtClean="0">
                <a:latin typeface="Times"/>
                <a:cs typeface="Times"/>
              </a:rPr>
              <a:t>artificial intelligence, 2003</a:t>
            </a:r>
          </a:p>
          <a:p>
            <a:endParaRPr lang="en-US" dirty="0">
              <a:latin typeface="Times"/>
              <a:cs typeface="Times"/>
            </a:endParaRPr>
          </a:p>
          <a:p>
            <a:r>
              <a:rPr lang="en-US" dirty="0">
                <a:latin typeface="Times"/>
                <a:cs typeface="Times"/>
              </a:rPr>
              <a:t>[8] Zhou, Yang, Hong Cheng, and Jeffrey Xu Yu. "Graph clustering based on structural/attribute similarities." Proceedings of the VLDB Endowment 2.1 (2009): 718-729</a:t>
            </a:r>
            <a:r>
              <a:rPr lang="en-US" dirty="0" smtClean="0">
                <a:latin typeface="Times"/>
                <a:cs typeface="Times"/>
              </a:rPr>
              <a:t>.</a:t>
            </a:r>
          </a:p>
          <a:p>
            <a:endParaRPr lang="en-US" dirty="0">
              <a:latin typeface="Times"/>
              <a:cs typeface="Times"/>
            </a:endParaRPr>
          </a:p>
          <a:p>
            <a:r>
              <a:rPr lang="en-US" dirty="0">
                <a:latin typeface="Times"/>
                <a:cs typeface="Times"/>
              </a:rPr>
              <a:t>[9] H. Cheng, Y. Zhou, J. X. Yu, Clustering large attributed graphs: </a:t>
            </a:r>
            <a:r>
              <a:rPr lang="en-US" dirty="0" smtClean="0">
                <a:latin typeface="Times"/>
                <a:cs typeface="Times"/>
              </a:rPr>
              <a:t>A balance </a:t>
            </a:r>
            <a:r>
              <a:rPr lang="en-US" dirty="0">
                <a:latin typeface="Times"/>
                <a:cs typeface="Times"/>
              </a:rPr>
              <a:t>between structural and attribute similarities, ACM </a:t>
            </a:r>
            <a:r>
              <a:rPr lang="en-US" dirty="0" smtClean="0">
                <a:latin typeface="Times"/>
                <a:cs typeface="Times"/>
              </a:rPr>
              <a:t>Transactions on </a:t>
            </a:r>
            <a:r>
              <a:rPr lang="en-US" dirty="0">
                <a:latin typeface="Times"/>
                <a:cs typeface="Times"/>
              </a:rPr>
              <a:t>Knowledge Discovery from Data (TKDD) 5 (2011</a:t>
            </a:r>
            <a:r>
              <a:rPr lang="en-US" dirty="0" smtClean="0">
                <a:latin typeface="Times"/>
                <a:cs typeface="Times"/>
              </a:rPr>
              <a:t>)</a:t>
            </a:r>
          </a:p>
          <a:p>
            <a:endParaRPr lang="en-US" dirty="0">
              <a:latin typeface="Times"/>
              <a:cs typeface="Times"/>
            </a:endParaRPr>
          </a:p>
          <a:p>
            <a:r>
              <a:rPr lang="en-US" altLang="zh-CN" dirty="0">
                <a:latin typeface="Times"/>
                <a:cs typeface="Times"/>
              </a:rPr>
              <a:t>[10] B. H. Good, Y.-A. de </a:t>
            </a:r>
            <a:r>
              <a:rPr lang="en-US" altLang="zh-CN" dirty="0" err="1">
                <a:latin typeface="Times"/>
                <a:cs typeface="Times"/>
              </a:rPr>
              <a:t>Montjoye</a:t>
            </a:r>
            <a:r>
              <a:rPr lang="en-US" altLang="zh-CN" dirty="0">
                <a:latin typeface="Times"/>
                <a:cs typeface="Times"/>
              </a:rPr>
              <a:t>, A. </a:t>
            </a:r>
            <a:r>
              <a:rPr lang="en-US" altLang="zh-CN" dirty="0" err="1">
                <a:latin typeface="Times"/>
                <a:cs typeface="Times"/>
              </a:rPr>
              <a:t>Clauset</a:t>
            </a:r>
            <a:r>
              <a:rPr lang="en-US" altLang="zh-CN" dirty="0">
                <a:latin typeface="Times"/>
                <a:cs typeface="Times"/>
              </a:rPr>
              <a:t>, Performance of </a:t>
            </a:r>
            <a:r>
              <a:rPr lang="en-US" altLang="zh-CN" dirty="0" smtClean="0">
                <a:latin typeface="Times"/>
                <a:cs typeface="Times"/>
              </a:rPr>
              <a:t>modularity maximization </a:t>
            </a:r>
            <a:r>
              <a:rPr lang="en-US" altLang="zh-CN" dirty="0">
                <a:latin typeface="Times"/>
                <a:cs typeface="Times"/>
              </a:rPr>
              <a:t>in practical contexts, Physical Review E 81 (</a:t>
            </a:r>
            <a:r>
              <a:rPr lang="en-US" altLang="zh-CN" dirty="0" smtClean="0">
                <a:latin typeface="Times"/>
                <a:cs typeface="Times"/>
              </a:rPr>
              <a:t>2010)</a:t>
            </a:r>
          </a:p>
          <a:p>
            <a:endParaRPr lang="en-US" dirty="0">
              <a:latin typeface="Times"/>
              <a:cs typeface="Times"/>
            </a:endParaRPr>
          </a:p>
          <a:p>
            <a:r>
              <a:rPr lang="en-US" altLang="zh-CN" dirty="0">
                <a:latin typeface="Times"/>
                <a:cs typeface="Times"/>
              </a:rPr>
              <a:t>[11] A. </a:t>
            </a:r>
            <a:r>
              <a:rPr lang="en-US" altLang="zh-CN" dirty="0" err="1">
                <a:latin typeface="Times"/>
                <a:cs typeface="Times"/>
              </a:rPr>
              <a:t>Lancichinetti</a:t>
            </a:r>
            <a:r>
              <a:rPr lang="en-US" altLang="zh-CN" dirty="0">
                <a:latin typeface="Times"/>
                <a:cs typeface="Times"/>
              </a:rPr>
              <a:t>, S. Fortunato, Limits of modularity maximization </a:t>
            </a:r>
            <a:r>
              <a:rPr lang="en-US" altLang="zh-CN" dirty="0" smtClean="0">
                <a:latin typeface="Times"/>
                <a:cs typeface="Times"/>
              </a:rPr>
              <a:t>in community </a:t>
            </a:r>
            <a:r>
              <a:rPr lang="en-US" altLang="zh-CN" dirty="0">
                <a:latin typeface="Times"/>
                <a:cs typeface="Times"/>
              </a:rPr>
              <a:t>detection., Physical Review E 84 (2011)</a:t>
            </a:r>
            <a:endParaRPr lang="en-US" dirty="0">
              <a:latin typeface="Times"/>
              <a:cs typeface="Times"/>
            </a:endParaRPr>
          </a:p>
          <a:p>
            <a:endParaRPr lang="en-US" dirty="0">
              <a:latin typeface="Times"/>
              <a:cs typeface="Times"/>
            </a:endParaRPr>
          </a:p>
        </p:txBody>
      </p:sp>
    </p:spTree>
    <p:extLst>
      <p:ext uri="{BB962C8B-B14F-4D97-AF65-F5344CB8AC3E}">
        <p14:creationId xmlns:p14="http://schemas.microsoft.com/office/powerpoint/2010/main" val="3921763001"/>
      </p:ext>
    </p:extLst>
  </p:cSld>
  <p:clrMapOvr>
    <a:masterClrMapping/>
  </p:clrMapOvr>
  <p:transition>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Shape 1537"/>
          <p:cNvSpPr txBox="1"/>
          <p:nvPr/>
        </p:nvSpPr>
        <p:spPr>
          <a:xfrm>
            <a:off x="6282813" y="98425"/>
            <a:ext cx="2861187"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References (</a:t>
            </a:r>
            <a:r>
              <a:rPr lang="en-US" altLang="zh-CN" sz="2400" b="1" i="1" dirty="0">
                <a:latin typeface="Lemon"/>
                <a:ea typeface="Lemon"/>
                <a:cs typeface="Lemon"/>
                <a:sym typeface="Lemon"/>
              </a:rPr>
              <a:t>2</a:t>
            </a:r>
            <a:r>
              <a:rPr lang="en-US" sz="2400" b="1" i="1" u="none" dirty="0" smtClean="0">
                <a:solidFill>
                  <a:srgbClr val="000000"/>
                </a:solidFill>
                <a:latin typeface="Lemon"/>
                <a:ea typeface="Lemon"/>
                <a:cs typeface="Lemon"/>
                <a:sym typeface="Lemon"/>
              </a:rPr>
              <a:t>/2)</a:t>
            </a:r>
            <a:endParaRPr lang="en-US" sz="2400" b="1" i="1" u="none" dirty="0">
              <a:solidFill>
                <a:srgbClr val="000000"/>
              </a:solidFill>
              <a:latin typeface="Lemon"/>
              <a:ea typeface="Lemon"/>
              <a:cs typeface="Lemon"/>
              <a:sym typeface="Lemon"/>
            </a:endParaRPr>
          </a:p>
        </p:txBody>
      </p:sp>
      <p:sp>
        <p:nvSpPr>
          <p:cNvPr id="6" name="Content Placeholder 2"/>
          <p:cNvSpPr txBox="1">
            <a:spLocks/>
          </p:cNvSpPr>
          <p:nvPr/>
        </p:nvSpPr>
        <p:spPr>
          <a:xfrm>
            <a:off x="645882" y="1181697"/>
            <a:ext cx="8082635" cy="55183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 typeface="Wingdings" charset="2"/>
              <a:buChar char="§"/>
            </a:pPr>
            <a:endParaRPr kumimoji="0" lang="en-US" sz="2400" i="0" u="none" strike="noStrike" kern="1200" cap="none" spc="0" normalizeH="0" noProof="0" dirty="0" smtClean="0">
              <a:ln>
                <a:noFill/>
              </a:ln>
              <a:solidFill>
                <a:sysClr val="windowText" lastClr="000000"/>
              </a:solidFill>
              <a:effectLst/>
              <a:uLnTx/>
              <a:uFillTx/>
              <a:latin typeface="Times"/>
              <a:cs typeface="Times"/>
            </a:endParaRPr>
          </a:p>
        </p:txBody>
      </p:sp>
      <p:sp>
        <p:nvSpPr>
          <p:cNvPr id="2" name="TextBox 1"/>
          <p:cNvSpPr txBox="1"/>
          <p:nvPr/>
        </p:nvSpPr>
        <p:spPr>
          <a:xfrm>
            <a:off x="517198" y="857633"/>
            <a:ext cx="8387743" cy="2677656"/>
          </a:xfrm>
          <a:prstGeom prst="rect">
            <a:avLst/>
          </a:prstGeom>
          <a:noFill/>
        </p:spPr>
        <p:txBody>
          <a:bodyPr wrap="square" rtlCol="0">
            <a:spAutoFit/>
          </a:bodyPr>
          <a:lstStyle/>
          <a:p>
            <a:r>
              <a:rPr lang="en-US" dirty="0">
                <a:latin typeface="Times"/>
                <a:cs typeface="Times"/>
              </a:rPr>
              <a:t>[</a:t>
            </a:r>
            <a:r>
              <a:rPr lang="en-US" dirty="0" smtClean="0">
                <a:latin typeface="Times"/>
                <a:cs typeface="Times"/>
              </a:rPr>
              <a:t>1</a:t>
            </a:r>
            <a:r>
              <a:rPr lang="en-US" altLang="zh-CN" dirty="0" smtClean="0">
                <a:latin typeface="Times"/>
                <a:cs typeface="Times"/>
              </a:rPr>
              <a:t>0</a:t>
            </a:r>
            <a:r>
              <a:rPr lang="en-US" dirty="0" smtClean="0">
                <a:latin typeface="Times"/>
                <a:cs typeface="Times"/>
              </a:rPr>
              <a:t>] </a:t>
            </a:r>
            <a:r>
              <a:rPr lang="en-US" dirty="0">
                <a:latin typeface="Times"/>
                <a:cs typeface="Times"/>
              </a:rPr>
              <a:t>Yang, </a:t>
            </a:r>
            <a:r>
              <a:rPr lang="en-US" dirty="0" err="1">
                <a:latin typeface="Times"/>
                <a:cs typeface="Times"/>
              </a:rPr>
              <a:t>Jaewon</a:t>
            </a:r>
            <a:r>
              <a:rPr lang="en-US" dirty="0">
                <a:latin typeface="Times"/>
                <a:cs typeface="Times"/>
              </a:rPr>
              <a:t>, Julian </a:t>
            </a:r>
            <a:r>
              <a:rPr lang="en-US" dirty="0" err="1">
                <a:latin typeface="Times"/>
                <a:cs typeface="Times"/>
              </a:rPr>
              <a:t>McAuley</a:t>
            </a:r>
            <a:r>
              <a:rPr lang="en-US" dirty="0">
                <a:latin typeface="Times"/>
                <a:cs typeface="Times"/>
              </a:rPr>
              <a:t>, and Jure </a:t>
            </a:r>
            <a:r>
              <a:rPr lang="en-US" dirty="0" err="1">
                <a:latin typeface="Times"/>
                <a:cs typeface="Times"/>
              </a:rPr>
              <a:t>Leskovec</a:t>
            </a:r>
            <a:r>
              <a:rPr lang="en-US" dirty="0">
                <a:latin typeface="Times"/>
                <a:cs typeface="Times"/>
              </a:rPr>
              <a:t>. "Community detection in networks with node attributes." 2013 IEEE 13th International Conference on Data Mining. IEEE, 2013</a:t>
            </a:r>
            <a:r>
              <a:rPr lang="en-US" dirty="0" smtClean="0">
                <a:latin typeface="Times"/>
                <a:cs typeface="Times"/>
              </a:rPr>
              <a:t>.</a:t>
            </a:r>
          </a:p>
          <a:p>
            <a:endParaRPr lang="en-US" dirty="0">
              <a:latin typeface="Times"/>
              <a:cs typeface="Times"/>
            </a:endParaRPr>
          </a:p>
          <a:p>
            <a:r>
              <a:rPr lang="en-US" dirty="0" smtClean="0">
                <a:latin typeface="Times"/>
                <a:cs typeface="Times"/>
              </a:rPr>
              <a:t>[</a:t>
            </a:r>
            <a:r>
              <a:rPr lang="en-US" altLang="zh-CN" dirty="0" smtClean="0">
                <a:latin typeface="Times"/>
                <a:cs typeface="Times"/>
              </a:rPr>
              <a:t>11</a:t>
            </a:r>
            <a:r>
              <a:rPr lang="en-US" dirty="0" smtClean="0">
                <a:latin typeface="Times"/>
                <a:cs typeface="Times"/>
              </a:rPr>
              <a:t>] </a:t>
            </a:r>
            <a:r>
              <a:rPr lang="en-US" dirty="0" err="1">
                <a:latin typeface="Times"/>
                <a:cs typeface="Times"/>
              </a:rPr>
              <a:t>Jia</a:t>
            </a:r>
            <a:r>
              <a:rPr lang="en-US" dirty="0">
                <a:latin typeface="Times"/>
                <a:cs typeface="Times"/>
              </a:rPr>
              <a:t>, </a:t>
            </a:r>
            <a:r>
              <a:rPr lang="en-US" dirty="0" err="1">
                <a:latin typeface="Times"/>
                <a:cs typeface="Times"/>
              </a:rPr>
              <a:t>Caiyan</a:t>
            </a:r>
            <a:r>
              <a:rPr lang="en-US" dirty="0">
                <a:latin typeface="Times"/>
                <a:cs typeface="Times"/>
              </a:rPr>
              <a:t>, et al. "Node attribute-enhanced community detection in complex networks." Scientific reports 7.1 (2017): 2626</a:t>
            </a:r>
            <a:r>
              <a:rPr lang="en-US" dirty="0" smtClean="0">
                <a:latin typeface="Times"/>
                <a:cs typeface="Times"/>
              </a:rPr>
              <a:t>.</a:t>
            </a:r>
          </a:p>
          <a:p>
            <a:endParaRPr lang="en-US" dirty="0">
              <a:latin typeface="Times"/>
              <a:cs typeface="Times"/>
            </a:endParaRPr>
          </a:p>
          <a:p>
            <a:r>
              <a:rPr lang="en-US" dirty="0" smtClean="0">
                <a:latin typeface="Times"/>
                <a:cs typeface="Times"/>
              </a:rPr>
              <a:t>[</a:t>
            </a:r>
            <a:r>
              <a:rPr lang="en-US" altLang="zh-CN" dirty="0" smtClean="0">
                <a:latin typeface="Times"/>
                <a:cs typeface="Times"/>
              </a:rPr>
              <a:t>12</a:t>
            </a:r>
            <a:r>
              <a:rPr lang="en-US" dirty="0" smtClean="0">
                <a:latin typeface="Times"/>
                <a:cs typeface="Times"/>
              </a:rPr>
              <a:t>] </a:t>
            </a:r>
            <a:r>
              <a:rPr lang="en-US" dirty="0" err="1">
                <a:latin typeface="Times"/>
                <a:cs typeface="Times"/>
              </a:rPr>
              <a:t>Streich</a:t>
            </a:r>
            <a:r>
              <a:rPr lang="en-US" dirty="0">
                <a:latin typeface="Times"/>
                <a:cs typeface="Times"/>
              </a:rPr>
              <a:t>, Andreas P., et al. "Multi-assignment clustering for Boolean data." Proceedings of the 26th annual international conference on machine learning. ACM, 2009</a:t>
            </a:r>
            <a:r>
              <a:rPr lang="en-US" dirty="0" smtClean="0">
                <a:latin typeface="Times"/>
                <a:cs typeface="Times"/>
              </a:rPr>
              <a:t>.</a:t>
            </a:r>
          </a:p>
          <a:p>
            <a:endParaRPr lang="en-US" dirty="0">
              <a:latin typeface="Times"/>
              <a:cs typeface="Times"/>
            </a:endParaRPr>
          </a:p>
          <a:p>
            <a:r>
              <a:rPr lang="en-US" dirty="0" smtClean="0">
                <a:latin typeface="Times"/>
                <a:cs typeface="Times"/>
              </a:rPr>
              <a:t>[</a:t>
            </a:r>
            <a:r>
              <a:rPr lang="en-US" altLang="zh-CN" dirty="0" smtClean="0">
                <a:latin typeface="Times"/>
                <a:cs typeface="Times"/>
              </a:rPr>
              <a:t>13</a:t>
            </a:r>
            <a:r>
              <a:rPr lang="en-US" dirty="0" smtClean="0">
                <a:latin typeface="Times"/>
                <a:cs typeface="Times"/>
              </a:rPr>
              <a:t>] </a:t>
            </a:r>
            <a:r>
              <a:rPr lang="en-US" dirty="0" err="1">
                <a:latin typeface="Times"/>
                <a:cs typeface="Times"/>
              </a:rPr>
              <a:t>Ruan</a:t>
            </a:r>
            <a:r>
              <a:rPr lang="en-US" dirty="0">
                <a:latin typeface="Times"/>
                <a:cs typeface="Times"/>
              </a:rPr>
              <a:t>, </a:t>
            </a:r>
            <a:r>
              <a:rPr lang="en-US" dirty="0" err="1">
                <a:latin typeface="Times"/>
                <a:cs typeface="Times"/>
              </a:rPr>
              <a:t>Yiye</a:t>
            </a:r>
            <a:r>
              <a:rPr lang="en-US" dirty="0">
                <a:latin typeface="Times"/>
                <a:cs typeface="Times"/>
              </a:rPr>
              <a:t>, David </a:t>
            </a:r>
            <a:r>
              <a:rPr lang="en-US" dirty="0" err="1">
                <a:latin typeface="Times"/>
                <a:cs typeface="Times"/>
              </a:rPr>
              <a:t>Fuhry</a:t>
            </a:r>
            <a:r>
              <a:rPr lang="en-US" dirty="0">
                <a:latin typeface="Times"/>
                <a:cs typeface="Times"/>
              </a:rPr>
              <a:t>, and Srinivasan </a:t>
            </a:r>
            <a:r>
              <a:rPr lang="en-US" dirty="0" err="1">
                <a:latin typeface="Times"/>
                <a:cs typeface="Times"/>
              </a:rPr>
              <a:t>Parthasarathy</a:t>
            </a:r>
            <a:r>
              <a:rPr lang="en-US" dirty="0">
                <a:latin typeface="Times"/>
                <a:cs typeface="Times"/>
              </a:rPr>
              <a:t>. "Efficient community detection in large networks using content and links." Proceedings of the 22nd international conference on World Wide Web. ACM, 2013</a:t>
            </a:r>
            <a:r>
              <a:rPr lang="en-US" dirty="0" smtClean="0">
                <a:latin typeface="Times"/>
                <a:cs typeface="Times"/>
              </a:rPr>
              <a:t>.</a:t>
            </a:r>
          </a:p>
          <a:p>
            <a:endParaRPr lang="en-US" dirty="0">
              <a:latin typeface="Times"/>
              <a:cs typeface="Times"/>
            </a:endParaRPr>
          </a:p>
        </p:txBody>
      </p:sp>
    </p:spTree>
    <p:extLst>
      <p:ext uri="{BB962C8B-B14F-4D97-AF65-F5344CB8AC3E}">
        <p14:creationId xmlns:p14="http://schemas.microsoft.com/office/powerpoint/2010/main" val="223199745"/>
      </p:ext>
    </p:extLst>
  </p:cSld>
  <p:clrMapOvr>
    <a:masterClrMapping/>
  </p:clrMapOvr>
  <p:transition>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pic>
        <p:nvPicPr>
          <p:cNvPr id="1543" name="Shape 1543"/>
          <p:cNvPicPr preferRelativeResize="0"/>
          <p:nvPr/>
        </p:nvPicPr>
        <p:blipFill rotWithShape="1">
          <a:blip r:embed="rId3">
            <a:alphaModFix/>
          </a:blip>
          <a:srcRect l="54460" t="18949" b="11673"/>
          <a:stretch/>
        </p:blipFill>
        <p:spPr>
          <a:xfrm>
            <a:off x="4416425" y="1465262"/>
            <a:ext cx="4217986" cy="4826000"/>
          </a:xfrm>
          <a:prstGeom prst="rect">
            <a:avLst/>
          </a:prstGeom>
          <a:noFill/>
          <a:ln>
            <a:noFill/>
          </a:ln>
        </p:spPr>
      </p:pic>
      <p:sp>
        <p:nvSpPr>
          <p:cNvPr id="1544" name="Shape 1544"/>
          <p:cNvSpPr txBox="1"/>
          <p:nvPr/>
        </p:nvSpPr>
        <p:spPr>
          <a:xfrm>
            <a:off x="644525" y="1133475"/>
            <a:ext cx="3214686" cy="769936"/>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0C97FF"/>
              </a:buClr>
              <a:buSzPct val="25000"/>
              <a:buFont typeface="Arial"/>
              <a:buNone/>
            </a:pPr>
            <a:r>
              <a:rPr lang="en-US" sz="4400" b="1" i="0" u="none">
                <a:solidFill>
                  <a:srgbClr val="0C97FF"/>
                </a:solidFill>
                <a:latin typeface="Arial"/>
                <a:ea typeface="Arial"/>
                <a:cs typeface="Arial"/>
                <a:sym typeface="Arial"/>
              </a:rPr>
              <a:t>Questions</a:t>
            </a:r>
          </a:p>
        </p:txBody>
      </p:sp>
    </p:spTree>
  </p:cSld>
  <p:clrMapOvr>
    <a:masterClrMapping/>
  </p:clrMapOvr>
  <p:transition>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p:nvPr/>
        </p:nvSpPr>
        <p:spPr>
          <a:xfrm>
            <a:off x="702877" y="5586839"/>
            <a:ext cx="1724025" cy="36988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800" b="0" i="0" u="none" dirty="0">
                <a:solidFill>
                  <a:schemeClr val="dk1"/>
                </a:solidFill>
                <a:latin typeface="Arial"/>
                <a:ea typeface="Arial"/>
                <a:cs typeface="Arial"/>
                <a:sym typeface="Arial"/>
              </a:rPr>
              <a:t>Social Network</a:t>
            </a:r>
          </a:p>
        </p:txBody>
      </p:sp>
      <p:sp>
        <p:nvSpPr>
          <p:cNvPr id="127" name="Shape 127"/>
          <p:cNvSpPr txBox="1"/>
          <p:nvPr/>
        </p:nvSpPr>
        <p:spPr>
          <a:xfrm>
            <a:off x="3511182" y="5588426"/>
            <a:ext cx="1827212" cy="368300"/>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800" b="0" i="0" u="none" dirty="0">
                <a:solidFill>
                  <a:schemeClr val="dk1"/>
                </a:solidFill>
                <a:latin typeface="Arial"/>
                <a:ea typeface="Arial"/>
                <a:cs typeface="Arial"/>
                <a:sym typeface="Arial"/>
              </a:rPr>
              <a:t>Protein Network</a:t>
            </a:r>
          </a:p>
        </p:txBody>
      </p:sp>
      <p:pic>
        <p:nvPicPr>
          <p:cNvPr id="129" name="Shape 129"/>
          <p:cNvPicPr preferRelativeResize="0"/>
          <p:nvPr/>
        </p:nvPicPr>
        <p:blipFill rotWithShape="1">
          <a:blip r:embed="rId3">
            <a:alphaModFix/>
          </a:blip>
          <a:srcRect/>
          <a:stretch/>
        </p:blipFill>
        <p:spPr>
          <a:xfrm>
            <a:off x="6051467" y="1904834"/>
            <a:ext cx="2662406" cy="2864144"/>
          </a:xfrm>
          <a:prstGeom prst="rect">
            <a:avLst/>
          </a:prstGeom>
          <a:noFill/>
          <a:ln>
            <a:noFill/>
          </a:ln>
        </p:spPr>
      </p:pic>
      <p:sp>
        <p:nvSpPr>
          <p:cNvPr id="130" name="Shape 130"/>
          <p:cNvSpPr txBox="1"/>
          <p:nvPr/>
        </p:nvSpPr>
        <p:spPr>
          <a:xfrm>
            <a:off x="6051467" y="5600327"/>
            <a:ext cx="2903536" cy="368300"/>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chemeClr val="dk1"/>
              </a:buClr>
              <a:buSzPct val="25000"/>
              <a:buFont typeface="Arial"/>
              <a:buNone/>
            </a:pPr>
            <a:r>
              <a:rPr lang="en-US" sz="1800" b="0" i="0" u="none" dirty="0">
                <a:solidFill>
                  <a:schemeClr val="dk1"/>
                </a:solidFill>
                <a:latin typeface="Arial"/>
                <a:ea typeface="Arial"/>
                <a:cs typeface="Arial"/>
                <a:sym typeface="Arial"/>
              </a:rPr>
              <a:t>Chemical reaction network</a:t>
            </a:r>
          </a:p>
        </p:txBody>
      </p:sp>
      <p:sp>
        <p:nvSpPr>
          <p:cNvPr id="131" name="Shape 131"/>
          <p:cNvSpPr txBox="1"/>
          <p:nvPr/>
        </p:nvSpPr>
        <p:spPr>
          <a:xfrm>
            <a:off x="361950" y="790786"/>
            <a:ext cx="8506476"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i="1" dirty="0">
                <a:latin typeface="Lemon"/>
                <a:ea typeface="Lemon"/>
                <a:cs typeface="Lemon"/>
                <a:sym typeface="Allerta"/>
              </a:rPr>
              <a:t>Communities </a:t>
            </a:r>
            <a:r>
              <a:rPr lang="en-US" sz="2400" b="1" i="1" dirty="0" smtClean="0">
                <a:latin typeface="Lemon"/>
                <a:ea typeface="Lemon"/>
                <a:cs typeface="Lemon"/>
                <a:sym typeface="Allerta"/>
              </a:rPr>
              <a:t> =&gt;  functionality </a:t>
            </a:r>
            <a:r>
              <a:rPr lang="en-US" sz="2400" b="1" i="1" dirty="0">
                <a:latin typeface="Lemon"/>
                <a:ea typeface="Lemon"/>
                <a:cs typeface="Lemon"/>
                <a:sym typeface="Allerta"/>
              </a:rPr>
              <a:t>of the system</a:t>
            </a:r>
          </a:p>
        </p:txBody>
      </p:sp>
      <p:pic>
        <p:nvPicPr>
          <p:cNvPr id="132" name="Shape 132"/>
          <p:cNvPicPr preferRelativeResize="0"/>
          <p:nvPr/>
        </p:nvPicPr>
        <p:blipFill rotWithShape="1">
          <a:blip r:embed="rId4">
            <a:alphaModFix/>
          </a:blip>
          <a:srcRect t="5050" b="5823"/>
          <a:stretch/>
        </p:blipFill>
        <p:spPr>
          <a:xfrm>
            <a:off x="228600" y="1904834"/>
            <a:ext cx="2502568" cy="2864144"/>
          </a:xfrm>
          <a:prstGeom prst="rect">
            <a:avLst/>
          </a:prstGeom>
          <a:noFill/>
          <a:ln>
            <a:noFill/>
          </a:ln>
        </p:spPr>
      </p:pic>
      <p:sp>
        <p:nvSpPr>
          <p:cNvPr id="133" name="Shape 133"/>
          <p:cNvSpPr txBox="1"/>
          <p:nvPr/>
        </p:nvSpPr>
        <p:spPr>
          <a:xfrm>
            <a:off x="5692877" y="98425"/>
            <a:ext cx="3579707"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Introduction  </a:t>
            </a:r>
            <a:r>
              <a:rPr lang="en-US" altLang="zh-CN" sz="2400" b="1" i="1" u="none" dirty="0" smtClean="0">
                <a:solidFill>
                  <a:srgbClr val="000000"/>
                </a:solidFill>
                <a:latin typeface="Lemon"/>
                <a:ea typeface="Lemon"/>
                <a:cs typeface="Lemon"/>
                <a:sym typeface="Lemon"/>
              </a:rPr>
              <a:t>1/5</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2" name="矩形 1"/>
          <p:cNvSpPr/>
          <p:nvPr/>
        </p:nvSpPr>
        <p:spPr>
          <a:xfrm>
            <a:off x="702877" y="3806217"/>
            <a:ext cx="8165549" cy="677108"/>
          </a:xfrm>
          <a:prstGeom prst="rect">
            <a:avLst/>
          </a:prstGeom>
        </p:spPr>
        <p:txBody>
          <a:bodyPr wrap="square">
            <a:spAutoFit/>
          </a:bodyPr>
          <a:lstStyle/>
          <a:p>
            <a:endParaRPr lang="en-US" sz="1800" dirty="0" smtClean="0">
              <a:solidFill>
                <a:schemeClr val="bg2"/>
              </a:solidFill>
            </a:endParaRPr>
          </a:p>
          <a:p>
            <a:endParaRPr lang="en-US" sz="2000" dirty="0">
              <a:solidFill>
                <a:schemeClr val="bg2"/>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7358" y="1904834"/>
            <a:ext cx="2691446" cy="2864144"/>
          </a:xfrm>
          <a:prstGeom prst="rect">
            <a:avLst/>
          </a:prstGeom>
        </p:spPr>
      </p:pic>
      <p:sp>
        <p:nvSpPr>
          <p:cNvPr id="11" name="Shape 103"/>
          <p:cNvSpPr txBox="1"/>
          <p:nvPr/>
        </p:nvSpPr>
        <p:spPr>
          <a:xfrm>
            <a:off x="7964117" y="6260228"/>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a:solidFill>
                  <a:schemeClr val="dk1"/>
                </a:solidFill>
              </a:rPr>
              <a:t>3</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(3</a:t>
            </a:r>
            <a:r>
              <a:rPr lang="en-US" sz="2400" b="1" i="1" u="none" dirty="0" smtClean="0">
                <a:solidFill>
                  <a:srgbClr val="000000"/>
                </a:solidFill>
                <a:latin typeface="Lemon"/>
                <a:ea typeface="Lemon"/>
                <a:cs typeface="Lemon"/>
                <a:sym typeface="Lemon"/>
              </a:rPr>
              <a:t>/10)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a:t>
            </a:r>
            <a:endParaRPr lang="en-US" sz="2400" b="1" i="1" dirty="0">
              <a:latin typeface="Lemon"/>
              <a:ea typeface="Allerta"/>
              <a:cs typeface="Lemon"/>
              <a:sym typeface="Allerta"/>
            </a:endParaRPr>
          </a:p>
        </p:txBody>
      </p:sp>
      <p:sp>
        <p:nvSpPr>
          <p:cNvPr id="12" name="文本框 11"/>
          <p:cNvSpPr txBox="1"/>
          <p:nvPr/>
        </p:nvSpPr>
        <p:spPr>
          <a:xfrm>
            <a:off x="306292" y="1274071"/>
            <a:ext cx="888381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Maximizing the likelihood L(F,W) = log P(G,X|F,W) of the observed data G, X:</a:t>
            </a:r>
          </a:p>
          <a:p>
            <a:endParaRPr lang="en-US" sz="2400" dirty="0" smtClean="0"/>
          </a:p>
          <a:p>
            <a:endParaRPr lang="en-US" sz="2400" dirty="0"/>
          </a:p>
        </p:txBody>
      </p:sp>
      <mc:AlternateContent xmlns:mc="http://schemas.openxmlformats.org/markup-compatibility/2006" xmlns:a14="http://schemas.microsoft.com/office/drawing/2010/main">
        <mc:Choice Requires="a14">
          <p:sp>
            <p:nvSpPr>
              <p:cNvPr id="17" name="文本框 16"/>
              <p:cNvSpPr txBox="1"/>
              <p:nvPr/>
            </p:nvSpPr>
            <p:spPr>
              <a:xfrm>
                <a:off x="4315216" y="2974931"/>
                <a:ext cx="1170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15216" y="2974931"/>
                <a:ext cx="117019" cy="215444"/>
              </a:xfrm>
              <a:prstGeom prst="rect">
                <a:avLst/>
              </a:prstGeom>
              <a:blipFill rotWithShape="0">
                <a:blip r:embed="rId3"/>
                <a:stretch>
                  <a:fillRect l="-31579" r="-31579" b="-8571"/>
                </a:stretch>
              </a:blipFill>
            </p:spPr>
            <p:txBody>
              <a:bodyPr/>
              <a:lstStyle/>
              <a:p>
                <a:r>
                  <a:rPr lang="en-US">
                    <a:noFill/>
                  </a:rPr>
                  <a:t> </a:t>
                </a:r>
              </a:p>
            </p:txBody>
          </p:sp>
        </mc:Fallback>
      </mc:AlternateContent>
      <p:sp>
        <p:nvSpPr>
          <p:cNvPr id="18" name="文本框 17"/>
          <p:cNvSpPr txBox="1"/>
          <p:nvPr/>
        </p:nvSpPr>
        <p:spPr>
          <a:xfrm>
            <a:off x="439475" y="4847131"/>
            <a:ext cx="888381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Then gradient ascent approach is used to update the latent variables F and W   </a:t>
            </a:r>
            <a:endParaRPr lang="en-US" sz="2000" dirty="0" smtClean="0"/>
          </a:p>
        </p:txBody>
      </p:sp>
      <p:pic>
        <p:nvPicPr>
          <p:cNvPr id="3" name="图片 2"/>
          <p:cNvPicPr>
            <a:picLocks noChangeAspect="1"/>
          </p:cNvPicPr>
          <p:nvPr/>
        </p:nvPicPr>
        <p:blipFill>
          <a:blip r:embed="rId4"/>
          <a:stretch>
            <a:fillRect/>
          </a:stretch>
        </p:blipFill>
        <p:spPr>
          <a:xfrm>
            <a:off x="102215" y="2070251"/>
            <a:ext cx="3514725" cy="638175"/>
          </a:xfrm>
          <a:prstGeom prst="rect">
            <a:avLst/>
          </a:prstGeom>
        </p:spPr>
      </p:pic>
      <p:pic>
        <p:nvPicPr>
          <p:cNvPr id="4" name="图片 3"/>
          <p:cNvPicPr>
            <a:picLocks noChangeAspect="1"/>
          </p:cNvPicPr>
          <p:nvPr/>
        </p:nvPicPr>
        <p:blipFill>
          <a:blip r:embed="rId5"/>
          <a:stretch>
            <a:fillRect/>
          </a:stretch>
        </p:blipFill>
        <p:spPr>
          <a:xfrm>
            <a:off x="201789" y="2780800"/>
            <a:ext cx="4619625" cy="409575"/>
          </a:xfrm>
          <a:prstGeom prst="rect">
            <a:avLst/>
          </a:prstGeom>
        </p:spPr>
      </p:pic>
      <p:sp>
        <p:nvSpPr>
          <p:cNvPr id="19" name="文本框 18"/>
          <p:cNvSpPr txBox="1"/>
          <p:nvPr/>
        </p:nvSpPr>
        <p:spPr>
          <a:xfrm>
            <a:off x="365203" y="3421252"/>
            <a:ext cx="8883817"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regularization term is brought in to learn sparse relationships between community memberships and node attributes.</a:t>
            </a:r>
            <a:endParaRPr lang="en-US" sz="2000" dirty="0" smtClean="0"/>
          </a:p>
        </p:txBody>
      </p:sp>
      <p:pic>
        <p:nvPicPr>
          <p:cNvPr id="5" name="图片 4"/>
          <p:cNvPicPr>
            <a:picLocks noChangeAspect="1"/>
          </p:cNvPicPr>
          <p:nvPr/>
        </p:nvPicPr>
        <p:blipFill>
          <a:blip r:embed="rId6"/>
          <a:stretch>
            <a:fillRect/>
          </a:stretch>
        </p:blipFill>
        <p:spPr>
          <a:xfrm>
            <a:off x="4937760" y="2142659"/>
            <a:ext cx="3993646" cy="1131533"/>
          </a:xfrm>
          <a:prstGeom prst="rect">
            <a:avLst/>
          </a:prstGeom>
        </p:spPr>
      </p:pic>
    </p:spTree>
    <p:extLst>
      <p:ext uri="{BB962C8B-B14F-4D97-AF65-F5344CB8AC3E}">
        <p14:creationId xmlns:p14="http://schemas.microsoft.com/office/powerpoint/2010/main" val="3885311843"/>
      </p:ext>
    </p:extLst>
  </p:cSld>
  <p:clrMapOvr>
    <a:masterClrMapping/>
  </p:clrMapOvr>
  <p:transition>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 Gradient ascent approach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a:t>
            </a: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306292" y="1274071"/>
            <a:ext cx="8883817" cy="1661993"/>
          </a:xfrm>
          <a:prstGeom prst="rect">
            <a:avLst/>
          </a:prstGeom>
          <a:noFill/>
        </p:spPr>
        <p:txBody>
          <a:bodyPr wrap="square" rtlCol="0">
            <a:spAutoFit/>
          </a:bodyPr>
          <a:lstStyle/>
          <a:p>
            <a:r>
              <a:rPr lang="en-US" sz="2400" dirty="0" smtClean="0"/>
              <a:t>(1) Update F</a:t>
            </a:r>
            <a:r>
              <a:rPr lang="en-US" dirty="0" smtClean="0"/>
              <a:t>u </a:t>
            </a:r>
            <a:r>
              <a:rPr lang="en-US" sz="2400" dirty="0" smtClean="0"/>
              <a:t> for each node u by fixing both W and the community membership </a:t>
            </a:r>
            <a:r>
              <a:rPr lang="en-US" sz="2400" dirty="0" err="1" smtClean="0"/>
              <a:t>F</a:t>
            </a:r>
            <a:r>
              <a:rPr lang="en-US" dirty="0" err="1" smtClean="0"/>
              <a:t>v</a:t>
            </a:r>
            <a:r>
              <a:rPr lang="en-US" sz="2400" dirty="0" smtClean="0"/>
              <a:t> of all other nodes v.</a:t>
            </a:r>
          </a:p>
          <a:p>
            <a:endParaRPr lang="en-US" dirty="0" smtClean="0"/>
          </a:p>
          <a:p>
            <a:r>
              <a:rPr lang="en-US" sz="1600" dirty="0" smtClean="0"/>
              <a:t>Fu  is a vector {</a:t>
            </a:r>
            <a:r>
              <a:rPr lang="en-US" sz="1600" dirty="0" err="1" smtClean="0"/>
              <a:t>Fuc</a:t>
            </a:r>
            <a:r>
              <a:rPr lang="en-US" sz="1600" dirty="0" smtClean="0"/>
              <a:t>} for node u</a:t>
            </a:r>
          </a:p>
          <a:p>
            <a:endParaRPr lang="en-US" sz="2400" dirty="0"/>
          </a:p>
        </p:txBody>
      </p:sp>
      <p:pic>
        <p:nvPicPr>
          <p:cNvPr id="2" name="图片 1"/>
          <p:cNvPicPr>
            <a:picLocks noChangeAspect="1"/>
          </p:cNvPicPr>
          <p:nvPr/>
        </p:nvPicPr>
        <p:blipFill>
          <a:blip r:embed="rId3"/>
          <a:stretch>
            <a:fillRect/>
          </a:stretch>
        </p:blipFill>
        <p:spPr>
          <a:xfrm>
            <a:off x="2147887" y="3024187"/>
            <a:ext cx="4848225" cy="809625"/>
          </a:xfrm>
          <a:prstGeom prst="rect">
            <a:avLst/>
          </a:prstGeom>
        </p:spPr>
      </p:pic>
      <p:pic>
        <p:nvPicPr>
          <p:cNvPr id="3" name="图片 2"/>
          <p:cNvPicPr>
            <a:picLocks noChangeAspect="1"/>
          </p:cNvPicPr>
          <p:nvPr/>
        </p:nvPicPr>
        <p:blipFill>
          <a:blip r:embed="rId4"/>
          <a:stretch>
            <a:fillRect/>
          </a:stretch>
        </p:blipFill>
        <p:spPr>
          <a:xfrm>
            <a:off x="1776412" y="3917870"/>
            <a:ext cx="5591175" cy="1457325"/>
          </a:xfrm>
          <a:prstGeom prst="rect">
            <a:avLst/>
          </a:prstGeom>
        </p:spPr>
      </p:pic>
      <p:sp>
        <p:nvSpPr>
          <p:cNvPr id="42" name="文本框 41"/>
          <p:cNvSpPr txBox="1"/>
          <p:nvPr/>
        </p:nvSpPr>
        <p:spPr>
          <a:xfrm>
            <a:off x="260183" y="5585112"/>
            <a:ext cx="8883817" cy="830997"/>
          </a:xfrm>
          <a:prstGeom prst="rect">
            <a:avLst/>
          </a:prstGeom>
          <a:noFill/>
        </p:spPr>
        <p:txBody>
          <a:bodyPr wrap="square" rtlCol="0">
            <a:spAutoFit/>
          </a:bodyPr>
          <a:lstStyle/>
          <a:p>
            <a:r>
              <a:rPr lang="en-US" sz="2400" dirty="0" smtClean="0"/>
              <a:t>N(u) refers to neighborhood set of u in graph G. The purpose is to reduce the computation time from O(|V|) to O(|N(u)|)</a:t>
            </a:r>
            <a:endParaRPr lang="en-US" sz="2400" dirty="0"/>
          </a:p>
        </p:txBody>
      </p:sp>
    </p:spTree>
    <p:extLst>
      <p:ext uri="{BB962C8B-B14F-4D97-AF65-F5344CB8AC3E}">
        <p14:creationId xmlns:p14="http://schemas.microsoft.com/office/powerpoint/2010/main" val="671828233"/>
      </p:ext>
    </p:extLst>
  </p:cSld>
  <p:clrMapOvr>
    <a:masterClrMapping/>
  </p:clrMapOvr>
  <p:transition>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a:t>
            </a: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306292" y="1274071"/>
            <a:ext cx="8883817" cy="1200329"/>
          </a:xfrm>
          <a:prstGeom prst="rect">
            <a:avLst/>
          </a:prstGeom>
          <a:noFill/>
        </p:spPr>
        <p:txBody>
          <a:bodyPr wrap="square" rtlCol="0">
            <a:spAutoFit/>
          </a:bodyPr>
          <a:lstStyle/>
          <a:p>
            <a:r>
              <a:rPr lang="en-US" sz="2400" dirty="0" smtClean="0"/>
              <a:t>(2) Update logistic model parameter W by keeping community memberships F fixed.</a:t>
            </a:r>
          </a:p>
          <a:p>
            <a:endParaRPr lang="en-US" sz="2400" dirty="0"/>
          </a:p>
        </p:txBody>
      </p:sp>
      <mc:AlternateContent xmlns:mc="http://schemas.openxmlformats.org/markup-compatibility/2006" xmlns:a14="http://schemas.microsoft.com/office/drawing/2010/main">
        <mc:Choice Requires="a14">
          <p:sp>
            <p:nvSpPr>
              <p:cNvPr id="42" name="文本框 41"/>
              <p:cNvSpPr txBox="1"/>
              <p:nvPr/>
            </p:nvSpPr>
            <p:spPr>
              <a:xfrm>
                <a:off x="206089" y="3732054"/>
                <a:ext cx="8883817" cy="3336876"/>
              </a:xfrm>
              <a:prstGeom prst="rect">
                <a:avLst/>
              </a:prstGeom>
              <a:noFill/>
            </p:spPr>
            <p:txBody>
              <a:bodyPr wrap="square" rtlCol="0">
                <a:spAutoFit/>
              </a:bodyPr>
              <a:lstStyle/>
              <a:p>
                <a:r>
                  <a:rPr lang="el-GR" sz="2400" dirty="0" smtClean="0">
                    <a:latin typeface="Arial" panose="020B0604020202020204" pitchFamily="34" charset="0"/>
                    <a:cs typeface="Arial" panose="020B0604020202020204" pitchFamily="34" charset="0"/>
                  </a:rPr>
                  <a:t>α</a:t>
                </a:r>
                <a:r>
                  <a:rPr lang="en-US" sz="2400" dirty="0" smtClean="0">
                    <a:latin typeface="Arial" panose="020B0604020202020204" pitchFamily="34" charset="0"/>
                    <a:cs typeface="Arial" panose="020B0604020202020204" pitchFamily="34" charset="0"/>
                  </a:rPr>
                  <a:t> is a step size.</a:t>
                </a:r>
              </a:p>
              <a:p>
                <a:r>
                  <a:rPr lang="en-US" sz="2400" dirty="0" smtClean="0">
                    <a:latin typeface="Arial" panose="020B0604020202020204" pitchFamily="34" charset="0"/>
                    <a:cs typeface="Arial" panose="020B0604020202020204" pitchFamily="34" charset="0"/>
                  </a:rPr>
                  <a:t>Stopping criteria is that the likelihood does not increase (e.g. 0.001%) after a full iteration over all </a:t>
                </a:r>
                <a:r>
                  <a:rPr lang="en-US" sz="2400" dirty="0" smtClean="0"/>
                  <a:t>F</a:t>
                </a:r>
                <a:r>
                  <a:rPr lang="en-US" dirty="0" smtClean="0"/>
                  <a:t>u </a:t>
                </a:r>
                <a:r>
                  <a:rPr lang="en-US" sz="2400" dirty="0" smtClean="0"/>
                  <a:t>and all </a:t>
                </a:r>
                <a:r>
                  <a:rPr lang="en-US" sz="2400" dirty="0" err="1" smtClean="0"/>
                  <a:t>W</a:t>
                </a:r>
                <a:r>
                  <a:rPr lang="en-US" dirty="0" err="1" smtClean="0"/>
                  <a:t>k</a:t>
                </a:r>
                <a:endParaRPr lang="en-US" dirty="0" smtClean="0"/>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Determining community memberships: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Whether </a:t>
                </a:r>
                <a:r>
                  <a:rPr lang="en-US" sz="2400" dirty="0" err="1" smtClean="0"/>
                  <a:t>F</a:t>
                </a:r>
                <a:r>
                  <a:rPr lang="en-US" dirty="0" err="1" smtClean="0"/>
                  <a:t>uc</a:t>
                </a:r>
                <a:r>
                  <a:rPr lang="en-US" dirty="0" smtClean="0"/>
                  <a:t>  </a:t>
                </a:r>
                <a:r>
                  <a:rPr lang="en-US" sz="2400" dirty="0" smtClean="0"/>
                  <a:t>is above the threshold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den>
                        </m:f>
                      </m:e>
                    </m:rad>
                  </m:oMath>
                </a14:m>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06089" y="3732054"/>
                <a:ext cx="8883817" cy="3336876"/>
              </a:xfrm>
              <a:prstGeom prst="rect">
                <a:avLst/>
              </a:prstGeom>
              <a:blipFill rotWithShape="0">
                <a:blip r:embed="rId3"/>
                <a:stretch>
                  <a:fillRect l="-1098" t="-1277"/>
                </a:stretch>
              </a:blipFill>
            </p:spPr>
            <p:txBody>
              <a:bodyPr/>
              <a:lstStyle/>
              <a:p>
                <a:r>
                  <a:rPr lang="en-US">
                    <a:noFill/>
                  </a:rPr>
                  <a:t> </a:t>
                </a:r>
              </a:p>
            </p:txBody>
          </p:sp>
        </mc:Fallback>
      </mc:AlternateContent>
      <p:pic>
        <p:nvPicPr>
          <p:cNvPr id="5" name="图片 4"/>
          <p:cNvPicPr>
            <a:picLocks noChangeAspect="1"/>
          </p:cNvPicPr>
          <p:nvPr/>
        </p:nvPicPr>
        <p:blipFill>
          <a:blip r:embed="rId4"/>
          <a:stretch>
            <a:fillRect/>
          </a:stretch>
        </p:blipFill>
        <p:spPr>
          <a:xfrm>
            <a:off x="1389541" y="2298787"/>
            <a:ext cx="5838825" cy="1333500"/>
          </a:xfrm>
          <a:prstGeom prst="rect">
            <a:avLst/>
          </a:prstGeom>
        </p:spPr>
      </p:pic>
      <p:pic>
        <p:nvPicPr>
          <p:cNvPr id="6" name="图片 5"/>
          <p:cNvPicPr>
            <a:picLocks noChangeAspect="1"/>
          </p:cNvPicPr>
          <p:nvPr/>
        </p:nvPicPr>
        <p:blipFill>
          <a:blip r:embed="rId5"/>
          <a:stretch>
            <a:fillRect/>
          </a:stretch>
        </p:blipFill>
        <p:spPr>
          <a:xfrm>
            <a:off x="7228366" y="4917248"/>
            <a:ext cx="2133600" cy="628650"/>
          </a:xfrm>
          <a:prstGeom prst="rect">
            <a:avLst/>
          </a:prstGeom>
        </p:spPr>
      </p:pic>
    </p:spTree>
    <p:extLst>
      <p:ext uri="{BB962C8B-B14F-4D97-AF65-F5344CB8AC3E}">
        <p14:creationId xmlns:p14="http://schemas.microsoft.com/office/powerpoint/2010/main" val="2377134969"/>
      </p:ext>
    </p:extLst>
  </p:cSld>
  <p:clrMapOvr>
    <a:masterClrMapping/>
  </p:clrMapOvr>
  <p:transition>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Shape 1062"/>
          <p:cNvSpPr txBox="1"/>
          <p:nvPr/>
        </p:nvSpPr>
        <p:spPr>
          <a:xfrm>
            <a:off x="504171"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spc="-5" dirty="0" smtClean="0">
                <a:latin typeface="Lemon"/>
                <a:ea typeface="Allerta"/>
                <a:cs typeface="Lemon"/>
              </a:rPr>
              <a:t>CESNA </a:t>
            </a:r>
            <a:endParaRPr lang="en-US" sz="2400" b="1" i="1" dirty="0">
              <a:latin typeface="Lemon"/>
              <a:ea typeface="Allerta"/>
              <a:cs typeface="Lemon"/>
              <a:sym typeface="Allerta"/>
            </a:endParaRPr>
          </a:p>
        </p:txBody>
      </p:sp>
      <p:sp>
        <p:nvSpPr>
          <p:cNvPr id="1075" name="Shape 1075"/>
          <p:cNvSpPr txBox="1"/>
          <p:nvPr/>
        </p:nvSpPr>
        <p:spPr>
          <a:xfrm>
            <a:off x="5261603" y="80961"/>
            <a:ext cx="4207977"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a:t>
            </a:r>
          </a:p>
        </p:txBody>
      </p:sp>
      <p:sp>
        <p:nvSpPr>
          <p:cNvPr id="4" name="Content Placeholder 2"/>
          <p:cNvSpPr txBox="1">
            <a:spLocks/>
          </p:cNvSpPr>
          <p:nvPr/>
        </p:nvSpPr>
        <p:spPr>
          <a:xfrm>
            <a:off x="485775" y="1174476"/>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39" name="文本框 38"/>
          <p:cNvSpPr txBox="1"/>
          <p:nvPr/>
        </p:nvSpPr>
        <p:spPr>
          <a:xfrm>
            <a:off x="485775" y="1174476"/>
            <a:ext cx="8883817" cy="461665"/>
          </a:xfrm>
          <a:prstGeom prst="rect">
            <a:avLst/>
          </a:prstGeom>
          <a:noFill/>
        </p:spPr>
        <p:txBody>
          <a:bodyPr wrap="square" rtlCol="0">
            <a:spAutoFit/>
          </a:bodyPr>
          <a:lstStyle/>
          <a:p>
            <a:r>
              <a:rPr lang="en-US" sz="2400" dirty="0" smtClean="0"/>
              <a:t>Speed up:</a:t>
            </a:r>
            <a:endParaRPr lang="en-US" sz="2400" dirty="0"/>
          </a:p>
        </p:txBody>
      </p:sp>
      <mc:AlternateContent xmlns:mc="http://schemas.openxmlformats.org/markup-compatibility/2006" xmlns:a14="http://schemas.microsoft.com/office/drawing/2010/main">
        <mc:Choice Requires="a14">
          <p:sp>
            <p:nvSpPr>
              <p:cNvPr id="42" name="文本框 41"/>
              <p:cNvSpPr txBox="1"/>
              <p:nvPr/>
            </p:nvSpPr>
            <p:spPr>
              <a:xfrm>
                <a:off x="306292" y="3854953"/>
                <a:ext cx="8883817" cy="1988686"/>
              </a:xfrm>
              <a:prstGeom prst="rect">
                <a:avLst/>
              </a:prstGeom>
              <a:noFill/>
            </p:spPr>
            <p:txBody>
              <a:bodyPr wrap="square" rtlCol="0">
                <a:spAutoFit/>
              </a:bodyPr>
              <a:lstStyle/>
              <a:p>
                <a:endParaRPr lang="en-US" altLang="zh-CN" sz="2400" dirty="0" smtClean="0"/>
              </a:p>
              <a:p>
                <a:r>
                  <a:rPr lang="en-US" altLang="zh-CN" sz="2400" dirty="0" smtClean="0"/>
                  <a:t>By storing </a:t>
                </a:r>
                <a14:m>
                  <m:oMath xmlns:m="http://schemas.openxmlformats.org/officeDocument/2006/math">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sub>
                      <m:sup/>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𝑣𝑐</m:t>
                            </m:r>
                          </m:sub>
                        </m:sSub>
                      </m:e>
                    </m:nary>
                  </m:oMath>
                </a14:m>
                <a:r>
                  <a:rPr lang="en-US" altLang="zh-CN" sz="2400" dirty="0" smtClean="0"/>
                  <a:t>, both terms can be computed in O(|</a:t>
                </a:r>
                <a:r>
                  <a:rPr lang="en-US" sz="2400" dirty="0" smtClean="0"/>
                  <a:t>N(u)|). </a:t>
                </a:r>
              </a:p>
              <a:p>
                <a:r>
                  <a:rPr lang="en-US" sz="2400" dirty="0" smtClean="0"/>
                  <a:t>Then we can update </a:t>
                </a:r>
                <a:r>
                  <a:rPr lang="en-US" sz="2400" dirty="0"/>
                  <a:t>F</a:t>
                </a:r>
                <a:r>
                  <a:rPr lang="en-US" dirty="0"/>
                  <a:t>u</a:t>
                </a:r>
                <a:r>
                  <a:rPr lang="en-US" sz="2400" dirty="0"/>
                  <a:t> </a:t>
                </a:r>
                <a:r>
                  <a:rPr lang="en-US" sz="2400" dirty="0" smtClean="0"/>
                  <a:t>for a single node u in near constant time.</a:t>
                </a:r>
              </a:p>
              <a:p>
                <a:endParaRPr lang="en-US" sz="2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06292" y="3854953"/>
                <a:ext cx="8883817" cy="1988686"/>
              </a:xfrm>
              <a:prstGeom prst="rect">
                <a:avLst/>
              </a:prstGeom>
              <a:blipFill rotWithShape="0">
                <a:blip r:embed="rId3"/>
                <a:stretch>
                  <a:fillRect l="-1029" t="-11621" r="-754"/>
                </a:stretch>
              </a:blipFill>
            </p:spPr>
            <p:txBody>
              <a:bodyPr/>
              <a:lstStyle/>
              <a:p>
                <a:r>
                  <a:rPr lang="en-US">
                    <a:noFill/>
                  </a:rPr>
                  <a:t> </a:t>
                </a:r>
              </a:p>
            </p:txBody>
          </p:sp>
        </mc:Fallback>
      </mc:AlternateContent>
      <p:pic>
        <p:nvPicPr>
          <p:cNvPr id="5" name="图片 4"/>
          <p:cNvPicPr>
            <a:picLocks noChangeAspect="1"/>
          </p:cNvPicPr>
          <p:nvPr/>
        </p:nvPicPr>
        <p:blipFill>
          <a:blip r:embed="rId4"/>
          <a:stretch>
            <a:fillRect/>
          </a:stretch>
        </p:blipFill>
        <p:spPr>
          <a:xfrm>
            <a:off x="1338719" y="1735736"/>
            <a:ext cx="5715000" cy="819150"/>
          </a:xfrm>
          <a:prstGeom prst="rect">
            <a:avLst/>
          </a:prstGeom>
        </p:spPr>
      </p:pic>
      <p:sp>
        <p:nvSpPr>
          <p:cNvPr id="6" name="椭圆 5"/>
          <p:cNvSpPr/>
          <p:nvPr/>
        </p:nvSpPr>
        <p:spPr>
          <a:xfrm>
            <a:off x="5373667" y="1611089"/>
            <a:ext cx="3181610" cy="14154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5"/>
          <a:stretch>
            <a:fillRect/>
          </a:stretch>
        </p:blipFill>
        <p:spPr>
          <a:xfrm>
            <a:off x="1882688" y="3054853"/>
            <a:ext cx="4476750" cy="800100"/>
          </a:xfrm>
          <a:prstGeom prst="rect">
            <a:avLst/>
          </a:prstGeom>
        </p:spPr>
      </p:pic>
    </p:spTree>
    <p:extLst>
      <p:ext uri="{BB962C8B-B14F-4D97-AF65-F5344CB8AC3E}">
        <p14:creationId xmlns:p14="http://schemas.microsoft.com/office/powerpoint/2010/main" val="1062351387"/>
      </p:ext>
    </p:extLst>
  </p:cSld>
  <p:clrMapOvr>
    <a:masterClrMapping/>
  </p:clrMapOvr>
  <p:transition>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(3</a:t>
            </a:r>
            <a:r>
              <a:rPr lang="en-US" sz="2400" b="1" i="1" u="none" dirty="0" smtClean="0">
                <a:solidFill>
                  <a:srgbClr val="000000"/>
                </a:solidFill>
                <a:latin typeface="Lemon"/>
                <a:ea typeface="Lemon"/>
                <a:cs typeface="Lemon"/>
                <a:sym typeface="Lemon"/>
              </a:rPr>
              <a:t>/10)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4" name="Shape 1041"/>
          <p:cNvSpPr txBox="1"/>
          <p:nvPr/>
        </p:nvSpPr>
        <p:spPr>
          <a:xfrm>
            <a:off x="306292" y="797490"/>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sym typeface="Allerta"/>
              </a:rPr>
              <a:t>CESNA – automatically find the # of communities C</a:t>
            </a:r>
            <a:endParaRPr lang="en-US" sz="2400" b="1" i="1" dirty="0">
              <a:latin typeface="Lemon"/>
              <a:ea typeface="Allerta"/>
              <a:cs typeface="Lemon"/>
              <a:sym typeface="Allerta"/>
            </a:endParaRPr>
          </a:p>
        </p:txBody>
      </p:sp>
      <mc:AlternateContent xmlns:mc="http://schemas.openxmlformats.org/markup-compatibility/2006" xmlns:a14="http://schemas.microsoft.com/office/drawing/2010/main">
        <mc:Choice Requires="a14">
          <p:sp>
            <p:nvSpPr>
              <p:cNvPr id="17" name="文本框 16"/>
              <p:cNvSpPr txBox="1"/>
              <p:nvPr/>
            </p:nvSpPr>
            <p:spPr>
              <a:xfrm>
                <a:off x="4315216" y="2974931"/>
                <a:ext cx="1170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15216" y="2974931"/>
                <a:ext cx="117019" cy="215444"/>
              </a:xfrm>
              <a:prstGeom prst="rect">
                <a:avLst/>
              </a:prstGeom>
              <a:blipFill rotWithShape="0">
                <a:blip r:embed="rId3"/>
                <a:stretch>
                  <a:fillRect l="-31579" r="-31579" b="-8571"/>
                </a:stretch>
              </a:blipFill>
            </p:spPr>
            <p:txBody>
              <a:bodyPr/>
              <a:lstStyle/>
              <a:p>
                <a:r>
                  <a:rPr lang="en-US">
                    <a:noFill/>
                  </a:rPr>
                  <a:t> </a:t>
                </a:r>
              </a:p>
            </p:txBody>
          </p:sp>
        </mc:Fallback>
      </mc:AlternateContent>
      <p:sp>
        <p:nvSpPr>
          <p:cNvPr id="16" name="文本框 15"/>
          <p:cNvSpPr txBox="1"/>
          <p:nvPr/>
        </p:nvSpPr>
        <p:spPr>
          <a:xfrm>
            <a:off x="306292" y="1371635"/>
            <a:ext cx="8883817" cy="5262979"/>
          </a:xfrm>
          <a:prstGeom prst="rect">
            <a:avLst/>
          </a:prstGeom>
          <a:noFill/>
        </p:spPr>
        <p:txBody>
          <a:bodyPr wrap="square" rtlCol="0">
            <a:spAutoFit/>
          </a:bodyPr>
          <a:lstStyle/>
          <a:p>
            <a:endParaRPr lang="en-US" altLang="zh-CN" sz="2400" dirty="0" smtClean="0"/>
          </a:p>
          <a:p>
            <a:r>
              <a:rPr lang="en-US" sz="2400" dirty="0" smtClean="0"/>
              <a:t>Reserve 10% node pairs in the adjacency matrix and node –attribute pairs as a holdout set</a:t>
            </a:r>
          </a:p>
          <a:p>
            <a:endParaRPr lang="en-US" sz="2400" dirty="0"/>
          </a:p>
          <a:p>
            <a:r>
              <a:rPr lang="en-US" sz="2400" dirty="0" smtClean="0"/>
              <a:t>Varying C, learning the corresponding latent variables </a:t>
            </a:r>
          </a:p>
          <a:p>
            <a:endParaRPr lang="en-US" sz="2400" dirty="0"/>
          </a:p>
          <a:p>
            <a:r>
              <a:rPr lang="en-US" sz="2400" dirty="0"/>
              <a:t>E</a:t>
            </a:r>
            <a:r>
              <a:rPr lang="en-US" sz="2400" dirty="0" smtClean="0"/>
              <a:t>valuate the likelihood based on the holdout et</a:t>
            </a:r>
          </a:p>
          <a:p>
            <a:endParaRPr lang="en-US" sz="2400" dirty="0"/>
          </a:p>
          <a:p>
            <a:r>
              <a:rPr lang="en-US" sz="2400" dirty="0" smtClean="0"/>
              <a:t>The C that induces the maximum held-out likelihood will be chosen as the # of communities</a:t>
            </a:r>
          </a:p>
          <a:p>
            <a:endParaRPr lang="en-US" sz="2400" dirty="0"/>
          </a:p>
          <a:p>
            <a:r>
              <a:rPr lang="en-US" sz="2400" dirty="0" smtClean="0"/>
              <a:t>Other hyper-parameter tuning held-out data (</a:t>
            </a:r>
            <a:r>
              <a:rPr lang="en-US" sz="2400" dirty="0" err="1" smtClean="0"/>
              <a:t>corss</a:t>
            </a:r>
            <a:r>
              <a:rPr lang="en-US" sz="2400" dirty="0" smtClean="0"/>
              <a:t>-validation)</a:t>
            </a:r>
            <a:endParaRPr lang="en-US" sz="2400" dirty="0"/>
          </a:p>
          <a:p>
            <a:endParaRPr lang="en-US" sz="2400" dirty="0" smtClean="0"/>
          </a:p>
          <a:p>
            <a:endParaRPr lang="en-US" sz="2400" dirty="0"/>
          </a:p>
        </p:txBody>
      </p:sp>
    </p:spTree>
    <p:extLst>
      <p:ext uri="{BB962C8B-B14F-4D97-AF65-F5344CB8AC3E}">
        <p14:creationId xmlns:p14="http://schemas.microsoft.com/office/powerpoint/2010/main" val="2769185164"/>
      </p:ext>
    </p:extLst>
  </p:cSld>
  <p:clrMapOvr>
    <a:masterClrMapping/>
  </p:clrMapOvr>
  <p:transition>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57" name="Shape 1057"/>
          <p:cNvSpPr txBox="1"/>
          <p:nvPr/>
        </p:nvSpPr>
        <p:spPr>
          <a:xfrm>
            <a:off x="5274233" y="80961"/>
            <a:ext cx="4049059" cy="46196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a:solidFill>
                  <a:srgbClr val="000000"/>
                </a:solidFill>
                <a:latin typeface="Lemon"/>
                <a:ea typeface="Lemon"/>
                <a:cs typeface="Lemon"/>
                <a:sym typeface="Lemon"/>
              </a:rPr>
              <a:t>Paper summary – 1 (3</a:t>
            </a:r>
            <a:r>
              <a:rPr lang="en-US" sz="2400" b="1" i="1" u="none" dirty="0" smtClean="0">
                <a:solidFill>
                  <a:srgbClr val="000000"/>
                </a:solidFill>
                <a:latin typeface="Lemon"/>
                <a:ea typeface="Lemon"/>
                <a:cs typeface="Lemon"/>
                <a:sym typeface="Lemon"/>
              </a:rPr>
              <a:t>/10) </a:t>
            </a:r>
            <a:endParaRPr lang="en-US" sz="2400" b="1" i="1" u="none" dirty="0">
              <a:solidFill>
                <a:srgbClr val="000000"/>
              </a:solidFill>
              <a:latin typeface="Lemon"/>
              <a:ea typeface="Lemon"/>
              <a:cs typeface="Lemon"/>
              <a:sym typeface="Lemon"/>
            </a:endParaRPr>
          </a:p>
        </p:txBody>
      </p:sp>
      <p:sp>
        <p:nvSpPr>
          <p:cNvPr id="13" name="Content Placeholder 2"/>
          <p:cNvSpPr txBox="1">
            <a:spLocks/>
          </p:cNvSpPr>
          <p:nvPr/>
        </p:nvSpPr>
        <p:spPr>
          <a:xfrm>
            <a:off x="485775" y="4161072"/>
            <a:ext cx="8229600" cy="2680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2400" dirty="0" smtClean="0">
              <a:solidFill>
                <a:sysClr val="windowText" lastClr="000000"/>
              </a:solidFill>
              <a:latin typeface="Times"/>
              <a:cs typeface="Times"/>
            </a:endParaRPr>
          </a:p>
          <a:p>
            <a:pPr>
              <a:buFont typeface="Wingdings" charset="2"/>
              <a:buChar char="§"/>
            </a:pPr>
            <a:endParaRPr kumimoji="0" lang="en-US" sz="2400" i="0" u="none" strike="noStrike" kern="1200" cap="none" spc="0" normalizeH="0" baseline="0" noProof="0" dirty="0" smtClean="0">
              <a:ln>
                <a:noFill/>
              </a:ln>
              <a:solidFill>
                <a:sysClr val="windowText" lastClr="000000"/>
              </a:solidFill>
              <a:effectLst/>
              <a:uLnTx/>
              <a:uFillTx/>
              <a:latin typeface="Times"/>
              <a:cs typeface="Times"/>
            </a:endParaRPr>
          </a:p>
        </p:txBody>
      </p:sp>
      <p:pic>
        <p:nvPicPr>
          <p:cNvPr id="2" name="图片 1"/>
          <p:cNvPicPr>
            <a:picLocks noChangeAspect="1"/>
          </p:cNvPicPr>
          <p:nvPr/>
        </p:nvPicPr>
        <p:blipFill>
          <a:blip r:embed="rId3"/>
          <a:stretch>
            <a:fillRect/>
          </a:stretch>
        </p:blipFill>
        <p:spPr>
          <a:xfrm>
            <a:off x="0" y="732792"/>
            <a:ext cx="9144000" cy="1927321"/>
          </a:xfrm>
          <a:prstGeom prst="rect">
            <a:avLst/>
          </a:prstGeom>
        </p:spPr>
      </p:pic>
      <p:pic>
        <p:nvPicPr>
          <p:cNvPr id="3" name="图片 2"/>
          <p:cNvPicPr>
            <a:picLocks noChangeAspect="1"/>
          </p:cNvPicPr>
          <p:nvPr/>
        </p:nvPicPr>
        <p:blipFill>
          <a:blip r:embed="rId4"/>
          <a:stretch>
            <a:fillRect/>
          </a:stretch>
        </p:blipFill>
        <p:spPr>
          <a:xfrm>
            <a:off x="102318" y="2903772"/>
            <a:ext cx="3895725" cy="838200"/>
          </a:xfrm>
          <a:prstGeom prst="rect">
            <a:avLst/>
          </a:prstGeom>
        </p:spPr>
      </p:pic>
      <p:sp>
        <p:nvSpPr>
          <p:cNvPr id="4" name="矩形 3"/>
          <p:cNvSpPr/>
          <p:nvPr/>
        </p:nvSpPr>
        <p:spPr>
          <a:xfrm>
            <a:off x="178067" y="4008707"/>
            <a:ext cx="7416266" cy="523220"/>
          </a:xfrm>
          <a:prstGeom prst="rect">
            <a:avLst/>
          </a:prstGeom>
        </p:spPr>
        <p:txBody>
          <a:bodyPr wrap="square">
            <a:spAutoFit/>
          </a:bodyPr>
          <a:lstStyle/>
          <a:p>
            <a:r>
              <a:rPr lang="en-US" dirty="0">
                <a:latin typeface="+mn-lt"/>
              </a:rPr>
              <a:t>Even though the network </a:t>
            </a:r>
            <a:r>
              <a:rPr lang="en-US" dirty="0" smtClean="0">
                <a:latin typeface="+mn-lt"/>
              </a:rPr>
              <a:t>contains many </a:t>
            </a:r>
            <a:r>
              <a:rPr lang="en-US" dirty="0">
                <a:latin typeface="+mn-lt"/>
              </a:rPr>
              <a:t>missing edges, CESNA still outperforms other </a:t>
            </a:r>
            <a:r>
              <a:rPr lang="en-US" dirty="0" smtClean="0">
                <a:latin typeface="+mn-lt"/>
              </a:rPr>
              <a:t>methods by </a:t>
            </a:r>
            <a:r>
              <a:rPr lang="en-US" dirty="0">
                <a:latin typeface="+mn-lt"/>
              </a:rPr>
              <a:t>better leveraging the information present in the </a:t>
            </a:r>
            <a:r>
              <a:rPr lang="en-US" dirty="0" smtClean="0">
                <a:latin typeface="+mn-lt"/>
              </a:rPr>
              <a:t>node attributes</a:t>
            </a:r>
            <a:r>
              <a:rPr lang="en-US" dirty="0">
                <a:latin typeface="+mn-lt"/>
              </a:rPr>
              <a:t>.</a:t>
            </a:r>
          </a:p>
        </p:txBody>
      </p:sp>
      <p:pic>
        <p:nvPicPr>
          <p:cNvPr id="5" name="图片 4"/>
          <p:cNvPicPr>
            <a:picLocks noChangeAspect="1"/>
          </p:cNvPicPr>
          <p:nvPr/>
        </p:nvPicPr>
        <p:blipFill>
          <a:blip r:embed="rId5"/>
          <a:stretch>
            <a:fillRect/>
          </a:stretch>
        </p:blipFill>
        <p:spPr>
          <a:xfrm>
            <a:off x="250257" y="4644746"/>
            <a:ext cx="3193856" cy="2110678"/>
          </a:xfrm>
          <a:prstGeom prst="rect">
            <a:avLst/>
          </a:prstGeom>
        </p:spPr>
      </p:pic>
    </p:spTree>
    <p:extLst>
      <p:ext uri="{BB962C8B-B14F-4D97-AF65-F5344CB8AC3E}">
        <p14:creationId xmlns:p14="http://schemas.microsoft.com/office/powerpoint/2010/main" val="2205664849"/>
      </p:ext>
    </p:extLst>
  </p:cSld>
  <p:clrMapOvr>
    <a:masterClrMapping/>
  </p:clrMapOvr>
  <p:transition>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p:nvPr/>
        </p:nvSpPr>
        <p:spPr>
          <a:xfrm>
            <a:off x="519112"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Lemon"/>
                <a:cs typeface="Lemon"/>
              </a:rPr>
              <a:t>What we have learned?</a:t>
            </a:r>
            <a:endParaRPr lang="en-US" sz="2400" b="1" i="1" dirty="0">
              <a:latin typeface="Lemon"/>
              <a:ea typeface="Lemon"/>
              <a:cs typeface="Lemon"/>
              <a:sym typeface="Allerta"/>
            </a:endParaRPr>
          </a:p>
        </p:txBody>
      </p:sp>
      <p:sp>
        <p:nvSpPr>
          <p:cNvPr id="1018" name="Shape 1018"/>
          <p:cNvSpPr txBox="1"/>
          <p:nvPr/>
        </p:nvSpPr>
        <p:spPr>
          <a:xfrm>
            <a:off x="5109882" y="80961"/>
            <a:ext cx="4146441"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i="1" u="none" dirty="0">
                <a:solidFill>
                  <a:srgbClr val="000000"/>
                </a:solidFill>
                <a:latin typeface="Lemon"/>
                <a:ea typeface="Lemon"/>
                <a:cs typeface="Lemon"/>
                <a:sym typeface="Lemon"/>
              </a:rPr>
              <a:t>Paper summary </a:t>
            </a:r>
            <a:r>
              <a:rPr lang="en-US" sz="2400" b="1" i="1" dirty="0" smtClean="0">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sp>
        <p:nvSpPr>
          <p:cNvPr id="5" name="Content Placeholder 2"/>
          <p:cNvSpPr txBox="1">
            <a:spLocks/>
          </p:cNvSpPr>
          <p:nvPr/>
        </p:nvSpPr>
        <p:spPr>
          <a:xfrm>
            <a:off x="402673" y="1146719"/>
            <a:ext cx="8229600" cy="19470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41300" indent="-228600">
              <a:tabLst>
                <a:tab pos="241300" algn="l"/>
              </a:tabLst>
            </a:pPr>
            <a:endParaRPr lang="en-US" dirty="0">
              <a:latin typeface="Times New Roman"/>
              <a:cs typeface="Times New Roman"/>
            </a:endParaRPr>
          </a:p>
        </p:txBody>
      </p:sp>
      <p:sp>
        <p:nvSpPr>
          <p:cNvPr id="56" name="Content Placeholder 2"/>
          <p:cNvSpPr txBox="1">
            <a:spLocks/>
          </p:cNvSpPr>
          <p:nvPr/>
        </p:nvSpPr>
        <p:spPr>
          <a:xfrm>
            <a:off x="402673" y="1164693"/>
            <a:ext cx="8229600" cy="52491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20000"/>
              </a:lnSpc>
              <a:buFont typeface="Wingdings" charset="2"/>
              <a:buChar char="§"/>
            </a:pPr>
            <a:endParaRPr lang="en-US" dirty="0">
              <a:latin typeface="Times"/>
              <a:cs typeface="Times"/>
            </a:endParaRPr>
          </a:p>
          <a:p>
            <a:pPr>
              <a:lnSpc>
                <a:spcPct val="120000"/>
              </a:lnSpc>
              <a:buFont typeface="Wingdings" charset="2"/>
              <a:buChar char="§"/>
            </a:pPr>
            <a:r>
              <a:rPr lang="en-US" sz="2400" dirty="0" smtClean="0">
                <a:latin typeface="Times"/>
                <a:cs typeface="Times"/>
              </a:rPr>
              <a:t>Considering both network structure and the node attributes can lead to more accurate community detection as well as improved robustness in the presence of noise in the network structure or node attributes [1].</a:t>
            </a:r>
          </a:p>
          <a:p>
            <a:pPr>
              <a:lnSpc>
                <a:spcPct val="120000"/>
              </a:lnSpc>
              <a:buFont typeface="Wingdings" charset="2"/>
              <a:buChar char="§"/>
            </a:pPr>
            <a:r>
              <a:rPr lang="en-US" sz="2400" dirty="0">
                <a:latin typeface="Times"/>
                <a:cs typeface="Times"/>
              </a:rPr>
              <a:t>There are still limitations in prior works on community detection in attributed graphs</a:t>
            </a:r>
            <a:r>
              <a:rPr lang="en-US" sz="2400" dirty="0" smtClean="0">
                <a:latin typeface="Times"/>
                <a:cs typeface="Times"/>
              </a:rPr>
              <a:t>:</a:t>
            </a:r>
          </a:p>
          <a:p>
            <a:pPr lvl="1">
              <a:lnSpc>
                <a:spcPct val="120000"/>
              </a:lnSpc>
              <a:buFont typeface="Wingdings" charset="2"/>
              <a:buChar char="§"/>
            </a:pPr>
            <a:r>
              <a:rPr lang="en-US" sz="2000" dirty="0" smtClean="0">
                <a:latin typeface="Times"/>
                <a:cs typeface="Times"/>
              </a:rPr>
              <a:t>Interpretability</a:t>
            </a:r>
          </a:p>
          <a:p>
            <a:pPr lvl="1">
              <a:lnSpc>
                <a:spcPct val="120000"/>
              </a:lnSpc>
              <a:buFont typeface="Wingdings" charset="2"/>
              <a:buChar char="§"/>
            </a:pPr>
            <a:r>
              <a:rPr lang="en-US" sz="2000" dirty="0">
                <a:latin typeface="Times"/>
                <a:cs typeface="Times"/>
              </a:rPr>
              <a:t>Interested nodes </a:t>
            </a:r>
            <a:r>
              <a:rPr lang="en-US" sz="2000" dirty="0" smtClean="0">
                <a:latin typeface="Times"/>
                <a:cs typeface="Times"/>
              </a:rPr>
              <a:t>coverage</a:t>
            </a:r>
          </a:p>
          <a:p>
            <a:pPr lvl="1">
              <a:lnSpc>
                <a:spcPct val="120000"/>
              </a:lnSpc>
              <a:buFont typeface="Wingdings" charset="2"/>
              <a:buChar char="§"/>
            </a:pPr>
            <a:r>
              <a:rPr lang="en-US" sz="2000" dirty="0" smtClean="0">
                <a:latin typeface="Times"/>
                <a:cs typeface="Times"/>
              </a:rPr>
              <a:t>Scalability</a:t>
            </a:r>
          </a:p>
          <a:p>
            <a:pPr lvl="1">
              <a:lnSpc>
                <a:spcPct val="120000"/>
              </a:lnSpc>
              <a:buFont typeface="Wingdings" charset="2"/>
              <a:buChar char="§"/>
            </a:pPr>
            <a:r>
              <a:rPr lang="en-US" sz="2000" dirty="0" smtClean="0">
                <a:latin typeface="Times"/>
                <a:cs typeface="Times"/>
              </a:rPr>
              <a:t>Require a unified attribute set</a:t>
            </a:r>
            <a:r>
              <a:rPr lang="en-US" sz="2000" dirty="0">
                <a:latin typeface="Times"/>
                <a:cs typeface="Times"/>
              </a:rPr>
              <a:t> </a:t>
            </a:r>
            <a:r>
              <a:rPr lang="en-US" altLang="zh-CN" sz="2000" dirty="0" smtClean="0">
                <a:latin typeface="Times"/>
                <a:cs typeface="Times"/>
              </a:rPr>
              <a:t>[1,6,7,8]</a:t>
            </a:r>
            <a:endParaRPr lang="en-US" sz="2000" dirty="0" smtClean="0">
              <a:latin typeface="Times"/>
              <a:cs typeface="Times"/>
            </a:endParaRPr>
          </a:p>
          <a:p>
            <a:pPr lvl="1">
              <a:lnSpc>
                <a:spcPct val="120000"/>
              </a:lnSpc>
              <a:buFont typeface="Wingdings" charset="2"/>
              <a:buChar char="§"/>
            </a:pPr>
            <a:endParaRPr lang="en-US" sz="2000" dirty="0">
              <a:latin typeface="Times"/>
              <a:cs typeface="Times"/>
            </a:endParaRPr>
          </a:p>
          <a:p>
            <a:pPr lvl="1">
              <a:lnSpc>
                <a:spcPct val="120000"/>
              </a:lnSpc>
              <a:buFont typeface="Wingdings" charset="2"/>
              <a:buChar char="§"/>
            </a:pPr>
            <a:endParaRPr lang="en-US" sz="2000" dirty="0" smtClean="0">
              <a:latin typeface="Times"/>
              <a:cs typeface="Times"/>
            </a:endParaRPr>
          </a:p>
          <a:p>
            <a:pPr lvl="1">
              <a:lnSpc>
                <a:spcPct val="120000"/>
              </a:lnSpc>
              <a:buFont typeface="Wingdings" charset="2"/>
              <a:buChar char="§"/>
            </a:pPr>
            <a:endParaRPr lang="en-US" sz="2000" dirty="0">
              <a:latin typeface="Times"/>
              <a:cs typeface="Times"/>
            </a:endParaRPr>
          </a:p>
          <a:p>
            <a:pPr>
              <a:lnSpc>
                <a:spcPct val="120000"/>
              </a:lnSpc>
              <a:buFont typeface="Wingdings" charset="2"/>
              <a:buChar char="§"/>
            </a:pPr>
            <a:endParaRPr lang="en-US" dirty="0" smtClean="0">
              <a:latin typeface="Times"/>
              <a:cs typeface="Times"/>
            </a:endParaRPr>
          </a:p>
          <a:p>
            <a:pPr>
              <a:lnSpc>
                <a:spcPct val="120000"/>
              </a:lnSpc>
              <a:buFont typeface="Wingdings" charset="2"/>
              <a:buChar char="§"/>
            </a:pPr>
            <a:endParaRPr lang="en-US" dirty="0" smtClean="0">
              <a:latin typeface="Times"/>
              <a:cs typeface="Times"/>
            </a:endParaRPr>
          </a:p>
          <a:p>
            <a:pPr>
              <a:lnSpc>
                <a:spcPct val="120000"/>
              </a:lnSpc>
              <a:buFont typeface="Wingdings" charset="2"/>
              <a:buChar char="§"/>
            </a:pPr>
            <a:endParaRPr lang="en-US" dirty="0">
              <a:latin typeface="Times"/>
              <a:cs typeface="Times"/>
            </a:endParaRPr>
          </a:p>
        </p:txBody>
      </p:sp>
    </p:spTree>
    <p:extLst>
      <p:ext uri="{BB962C8B-B14F-4D97-AF65-F5344CB8AC3E}">
        <p14:creationId xmlns:p14="http://schemas.microsoft.com/office/powerpoint/2010/main" val="3461351921"/>
      </p:ext>
    </p:extLst>
  </p:cSld>
  <p:clrMapOvr>
    <a:masterClrMapping/>
  </p:clrMapOvr>
  <p:transition>
    <p:randomBa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1647" y="1867647"/>
            <a:ext cx="7425765" cy="523220"/>
          </a:xfrm>
          <a:prstGeom prst="rect">
            <a:avLst/>
          </a:prstGeom>
        </p:spPr>
        <p:txBody>
          <a:bodyPr wrap="square">
            <a:spAutoFit/>
          </a:bodyPr>
          <a:lstStyle/>
          <a:p>
            <a:r>
              <a:rPr lang="en-US" sz="2800" dirty="0" smtClean="0"/>
              <a:t> </a:t>
            </a:r>
            <a:endParaRPr lang="en-US" sz="2800" b="1" dirty="0"/>
          </a:p>
        </p:txBody>
      </p:sp>
      <p:sp>
        <p:nvSpPr>
          <p:cNvPr id="9" name="TextBox 8"/>
          <p:cNvSpPr txBox="1"/>
          <p:nvPr/>
        </p:nvSpPr>
        <p:spPr>
          <a:xfrm>
            <a:off x="1016000" y="941294"/>
            <a:ext cx="3152588" cy="461665"/>
          </a:xfrm>
          <a:prstGeom prst="rect">
            <a:avLst/>
          </a:prstGeom>
          <a:noFill/>
        </p:spPr>
        <p:txBody>
          <a:bodyPr wrap="square" rtlCol="0">
            <a:spAutoFit/>
          </a:bodyPr>
          <a:lstStyle/>
          <a:p>
            <a:r>
              <a:rPr lang="en-US" sz="2400" b="1" dirty="0" smtClean="0"/>
              <a:t>Topology feature </a:t>
            </a:r>
            <a:endParaRPr lang="en-US" sz="2400" b="1" dirty="0"/>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47</a:t>
            </a:fld>
            <a:endParaRPr lang="en-US" sz="1000" b="0" i="0" u="none">
              <a:solidFill>
                <a:schemeClr val="dk1"/>
              </a:solidFill>
              <a:latin typeface="Arial"/>
              <a:ea typeface="Arial"/>
              <a:cs typeface="Arial"/>
              <a:sym typeface="Arial"/>
            </a:endParaRPr>
          </a:p>
        </p:txBody>
      </p:sp>
      <p:pic>
        <p:nvPicPr>
          <p:cNvPr id="3" name="图片 2"/>
          <p:cNvPicPr>
            <a:picLocks noChangeAspect="1"/>
          </p:cNvPicPr>
          <p:nvPr/>
        </p:nvPicPr>
        <p:blipFill>
          <a:blip r:embed="rId3"/>
          <a:stretch>
            <a:fillRect/>
          </a:stretch>
        </p:blipFill>
        <p:spPr>
          <a:xfrm>
            <a:off x="276727" y="2177956"/>
            <a:ext cx="8755488" cy="3248286"/>
          </a:xfrm>
          <a:prstGeom prst="rect">
            <a:avLst/>
          </a:prstGeom>
        </p:spPr>
      </p:pic>
      <p:sp>
        <p:nvSpPr>
          <p:cNvPr id="10" name="TextBox 8"/>
          <p:cNvSpPr txBox="1"/>
          <p:nvPr/>
        </p:nvSpPr>
        <p:spPr>
          <a:xfrm>
            <a:off x="362284" y="1405982"/>
            <a:ext cx="3475790" cy="461665"/>
          </a:xfrm>
          <a:prstGeom prst="rect">
            <a:avLst/>
          </a:prstGeom>
          <a:noFill/>
        </p:spPr>
        <p:txBody>
          <a:bodyPr wrap="square" rtlCol="0">
            <a:spAutoFit/>
          </a:bodyPr>
          <a:lstStyle/>
          <a:p>
            <a:r>
              <a:rPr lang="en-US" sz="2400" b="1" dirty="0" smtClean="0"/>
              <a:t>Clustering coefficient </a:t>
            </a:r>
            <a:endParaRPr lang="en-US" sz="2400" b="1" dirty="0"/>
          </a:p>
        </p:txBody>
      </p:sp>
      <p:pic>
        <p:nvPicPr>
          <p:cNvPr id="4" name="图片 3"/>
          <p:cNvPicPr>
            <a:picLocks noChangeAspect="1"/>
          </p:cNvPicPr>
          <p:nvPr/>
        </p:nvPicPr>
        <p:blipFill>
          <a:blip r:embed="rId4"/>
          <a:stretch>
            <a:fillRect/>
          </a:stretch>
        </p:blipFill>
        <p:spPr>
          <a:xfrm>
            <a:off x="276727" y="5589671"/>
            <a:ext cx="4183177" cy="1135982"/>
          </a:xfrm>
          <a:prstGeom prst="rect">
            <a:avLst/>
          </a:prstGeom>
        </p:spPr>
      </p:pic>
    </p:spTree>
    <p:extLst>
      <p:ext uri="{BB962C8B-B14F-4D97-AF65-F5344CB8AC3E}">
        <p14:creationId xmlns:p14="http://schemas.microsoft.com/office/powerpoint/2010/main" val="3179902446"/>
      </p:ext>
    </p:extLst>
  </p:cSld>
  <p:clrMapOvr>
    <a:masterClrMapping/>
  </p:clrMapOvr>
  <p:transition>
    <p:randomBa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1647" y="1867647"/>
            <a:ext cx="7425765" cy="523220"/>
          </a:xfrm>
          <a:prstGeom prst="rect">
            <a:avLst/>
          </a:prstGeom>
        </p:spPr>
        <p:txBody>
          <a:bodyPr wrap="square">
            <a:spAutoFit/>
          </a:bodyPr>
          <a:lstStyle/>
          <a:p>
            <a:r>
              <a:rPr lang="en-US" sz="2800" dirty="0" smtClean="0"/>
              <a:t> </a:t>
            </a:r>
            <a:endParaRPr lang="en-US" sz="2800" b="1" dirty="0"/>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48</a:t>
            </a:fld>
            <a:endParaRPr lang="en-US" sz="1000" b="0" i="0" u="none">
              <a:solidFill>
                <a:schemeClr val="dk1"/>
              </a:solidFill>
              <a:latin typeface="Arial"/>
              <a:ea typeface="Arial"/>
              <a:cs typeface="Arial"/>
              <a:sym typeface="Arial"/>
            </a:endParaRPr>
          </a:p>
        </p:txBody>
      </p:sp>
      <p:pic>
        <p:nvPicPr>
          <p:cNvPr id="5" name="图片 4"/>
          <p:cNvPicPr>
            <a:picLocks noChangeAspect="1"/>
          </p:cNvPicPr>
          <p:nvPr/>
        </p:nvPicPr>
        <p:blipFill>
          <a:blip r:embed="rId3"/>
          <a:stretch>
            <a:fillRect/>
          </a:stretch>
        </p:blipFill>
        <p:spPr>
          <a:xfrm>
            <a:off x="0" y="1598546"/>
            <a:ext cx="9144000" cy="5452231"/>
          </a:xfrm>
          <a:prstGeom prst="rect">
            <a:avLst/>
          </a:prstGeom>
        </p:spPr>
      </p:pic>
      <p:pic>
        <p:nvPicPr>
          <p:cNvPr id="6" name="图片 5"/>
          <p:cNvPicPr>
            <a:picLocks noChangeAspect="1"/>
          </p:cNvPicPr>
          <p:nvPr/>
        </p:nvPicPr>
        <p:blipFill>
          <a:blip r:embed="rId4"/>
          <a:stretch>
            <a:fillRect/>
          </a:stretch>
        </p:blipFill>
        <p:spPr>
          <a:xfrm>
            <a:off x="0" y="450347"/>
            <a:ext cx="6370821" cy="1066112"/>
          </a:xfrm>
          <a:prstGeom prst="rect">
            <a:avLst/>
          </a:prstGeom>
        </p:spPr>
      </p:pic>
    </p:spTree>
    <p:extLst>
      <p:ext uri="{BB962C8B-B14F-4D97-AF65-F5344CB8AC3E}">
        <p14:creationId xmlns:p14="http://schemas.microsoft.com/office/powerpoint/2010/main" val="2806753466"/>
      </p:ext>
    </p:extLst>
  </p:cSld>
  <p:clrMapOvr>
    <a:masterClrMapping/>
  </p:clrMapOvr>
  <p:transition>
    <p:randomBa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1647" y="1867647"/>
            <a:ext cx="7425765" cy="523220"/>
          </a:xfrm>
          <a:prstGeom prst="rect">
            <a:avLst/>
          </a:prstGeom>
        </p:spPr>
        <p:txBody>
          <a:bodyPr wrap="square">
            <a:spAutoFit/>
          </a:bodyPr>
          <a:lstStyle/>
          <a:p>
            <a:r>
              <a:rPr lang="en-US" sz="2800" dirty="0" smtClean="0"/>
              <a:t> </a:t>
            </a:r>
            <a:endParaRPr lang="en-US" sz="2800" b="1" dirty="0"/>
          </a:p>
        </p:txBody>
      </p:sp>
      <p:sp>
        <p:nvSpPr>
          <p:cNvPr id="9" name="TextBox 8"/>
          <p:cNvSpPr txBox="1"/>
          <p:nvPr/>
        </p:nvSpPr>
        <p:spPr>
          <a:xfrm>
            <a:off x="1016000" y="941294"/>
            <a:ext cx="3152588" cy="461665"/>
          </a:xfrm>
          <a:prstGeom prst="rect">
            <a:avLst/>
          </a:prstGeom>
          <a:noFill/>
        </p:spPr>
        <p:txBody>
          <a:bodyPr wrap="square" rtlCol="0">
            <a:spAutoFit/>
          </a:bodyPr>
          <a:lstStyle/>
          <a:p>
            <a:r>
              <a:rPr lang="en-US" sz="2400" b="1" dirty="0" smtClean="0"/>
              <a:t>Common Metrics </a:t>
            </a:r>
            <a:endParaRPr lang="en-US" sz="2400" b="1" dirty="0"/>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49</a:t>
            </a:fld>
            <a:endParaRPr lang="en-US" sz="1000" b="0" i="0" u="none">
              <a:solidFill>
                <a:schemeClr val="dk1"/>
              </a:solidFill>
              <a:latin typeface="Arial"/>
              <a:ea typeface="Arial"/>
              <a:cs typeface="Arial"/>
              <a:sym typeface="Arial"/>
            </a:endParaRPr>
          </a:p>
        </p:txBody>
      </p:sp>
      <p:pic>
        <p:nvPicPr>
          <p:cNvPr id="5" name="图片 4"/>
          <p:cNvPicPr>
            <a:picLocks noChangeAspect="1"/>
          </p:cNvPicPr>
          <p:nvPr/>
        </p:nvPicPr>
        <p:blipFill>
          <a:blip r:embed="rId3"/>
          <a:stretch>
            <a:fillRect/>
          </a:stretch>
        </p:blipFill>
        <p:spPr>
          <a:xfrm>
            <a:off x="761749" y="1628775"/>
            <a:ext cx="8029575" cy="1200150"/>
          </a:xfrm>
          <a:prstGeom prst="rect">
            <a:avLst/>
          </a:prstGeom>
        </p:spPr>
      </p:pic>
      <p:pic>
        <p:nvPicPr>
          <p:cNvPr id="6" name="图片 5"/>
          <p:cNvPicPr>
            <a:picLocks noChangeAspect="1"/>
          </p:cNvPicPr>
          <p:nvPr/>
        </p:nvPicPr>
        <p:blipFill>
          <a:blip r:embed="rId4"/>
          <a:stretch>
            <a:fillRect/>
          </a:stretch>
        </p:blipFill>
        <p:spPr>
          <a:xfrm>
            <a:off x="761749" y="3082340"/>
            <a:ext cx="3267075" cy="2257425"/>
          </a:xfrm>
          <a:prstGeom prst="rect">
            <a:avLst/>
          </a:prstGeom>
        </p:spPr>
      </p:pic>
      <p:pic>
        <p:nvPicPr>
          <p:cNvPr id="7" name="图片 6"/>
          <p:cNvPicPr>
            <a:picLocks noChangeAspect="1"/>
          </p:cNvPicPr>
          <p:nvPr/>
        </p:nvPicPr>
        <p:blipFill>
          <a:blip r:embed="rId5"/>
          <a:stretch>
            <a:fillRect/>
          </a:stretch>
        </p:blipFill>
        <p:spPr>
          <a:xfrm>
            <a:off x="761749" y="5629023"/>
            <a:ext cx="4438901" cy="1038225"/>
          </a:xfrm>
          <a:prstGeom prst="rect">
            <a:avLst/>
          </a:prstGeom>
        </p:spPr>
      </p:pic>
    </p:spTree>
    <p:extLst>
      <p:ext uri="{BB962C8B-B14F-4D97-AF65-F5344CB8AC3E}">
        <p14:creationId xmlns:p14="http://schemas.microsoft.com/office/powerpoint/2010/main" val="846408916"/>
      </p:ext>
    </p:extLst>
  </p:cSld>
  <p:clrMapOvr>
    <a:masterClrMapping/>
  </p:clrMapOvr>
  <p:transition>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482599" y="658812"/>
            <a:ext cx="9017000" cy="461962"/>
          </a:xfrm>
          <a:prstGeom prst="rect">
            <a:avLst/>
          </a:prstGeom>
          <a:noFill/>
          <a:ln>
            <a:noFill/>
          </a:ln>
        </p:spPr>
        <p:txBody>
          <a:bodyPr lIns="91425" tIns="45700" rIns="91425" bIns="45700" anchor="t" anchorCtr="0">
            <a:spAutoFit/>
          </a:bodyPr>
          <a:lstStyle/>
          <a:p>
            <a:pPr lvl="0">
              <a:buClr>
                <a:srgbClr val="000000"/>
              </a:buClr>
              <a:buSzPct val="25000"/>
            </a:pPr>
            <a:r>
              <a:rPr lang="en-US" sz="2400" b="1" i="0" u="none" dirty="0" smtClean="0">
                <a:solidFill>
                  <a:srgbClr val="000000"/>
                </a:solidFill>
                <a:latin typeface="Allerta"/>
                <a:ea typeface="Allerta"/>
                <a:cs typeface="Allerta"/>
                <a:sym typeface="Allerta"/>
              </a:rPr>
              <a:t>Why we should consider the attributed graph?</a:t>
            </a:r>
            <a:endParaRPr lang="en-US" sz="2400" b="1" i="0" u="none" dirty="0">
              <a:solidFill>
                <a:srgbClr val="000000"/>
              </a:solidFill>
              <a:latin typeface="Allerta"/>
              <a:ea typeface="Allerta"/>
              <a:cs typeface="Allerta"/>
              <a:sym typeface="Allerta"/>
            </a:endParaRPr>
          </a:p>
        </p:txBody>
      </p:sp>
      <p:sp>
        <p:nvSpPr>
          <p:cNvPr id="247" name="Shape 133"/>
          <p:cNvSpPr txBox="1"/>
          <p:nvPr/>
        </p:nvSpPr>
        <p:spPr>
          <a:xfrm>
            <a:off x="5928852" y="98425"/>
            <a:ext cx="3259866"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Introduction  </a:t>
            </a:r>
            <a:r>
              <a:rPr lang="en-US" altLang="zh-CN" sz="2400" b="1" i="1" u="none" dirty="0" smtClean="0">
                <a:solidFill>
                  <a:srgbClr val="000000"/>
                </a:solidFill>
                <a:latin typeface="Lemon"/>
                <a:ea typeface="Lemon"/>
                <a:cs typeface="Lemon"/>
                <a:sym typeface="Lemon"/>
              </a:rPr>
              <a:t>2/5</a:t>
            </a:r>
            <a:endParaRPr lang="en-US" sz="2400" b="1" i="1" u="none" dirty="0">
              <a:solidFill>
                <a:srgbClr val="000000"/>
              </a:solidFill>
              <a:latin typeface="Lemon"/>
              <a:ea typeface="Lemon"/>
              <a:cs typeface="Lemon"/>
              <a:sym typeface="Lemon"/>
            </a:endParaRPr>
          </a:p>
        </p:txBody>
      </p:sp>
      <p:sp>
        <p:nvSpPr>
          <p:cNvPr id="249" name="Content Placeholder 2"/>
          <p:cNvSpPr txBox="1">
            <a:spLocks/>
          </p:cNvSpPr>
          <p:nvPr/>
        </p:nvSpPr>
        <p:spPr>
          <a:xfrm>
            <a:off x="482599" y="1398875"/>
            <a:ext cx="8229600" cy="23837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0" lang="en-US" sz="2800" b="0" i="0" u="none" strike="noStrike" kern="1200" cap="none" spc="0" normalizeH="0" baseline="0" noProof="0" dirty="0" smtClean="0">
                <a:ln>
                  <a:noFill/>
                </a:ln>
                <a:solidFill>
                  <a:sysClr val="windowText" lastClr="000000"/>
                </a:solidFill>
                <a:effectLst/>
                <a:uLnTx/>
                <a:uFillTx/>
                <a:latin typeface="Times"/>
                <a:cs typeface="Times"/>
              </a:rPr>
              <a:t>Traditional community detection</a:t>
            </a:r>
            <a:r>
              <a:rPr kumimoji="0" lang="en-US" sz="2800" b="0" i="0" u="none" strike="noStrike" kern="1200" cap="none" spc="0" normalizeH="0" noProof="0" dirty="0" smtClean="0">
                <a:ln>
                  <a:noFill/>
                </a:ln>
                <a:solidFill>
                  <a:sysClr val="windowText" lastClr="000000"/>
                </a:solidFill>
                <a:effectLst/>
                <a:uLnTx/>
                <a:uFillTx/>
                <a:latin typeface="Times"/>
                <a:cs typeface="Times"/>
              </a:rPr>
              <a:t>  fails</a:t>
            </a:r>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a:p>
            <a:pPr marL="457200" lvl="1" indent="0">
              <a:buNone/>
            </a:pPr>
            <a:endParaRPr lang="en-US" dirty="0">
              <a:solidFill>
                <a:sysClr val="windowText" lastClr="000000"/>
              </a:solidFill>
              <a:latin typeface="Times"/>
              <a:cs typeface="Times"/>
            </a:endParaRPr>
          </a:p>
          <a:p>
            <a:pPr marL="457200" lvl="1" indent="0">
              <a:buNone/>
            </a:pPr>
            <a:r>
              <a:rPr kumimoji="0" lang="en-US" sz="2800" b="0" i="0" u="none" strike="noStrike" kern="1200" cap="none" spc="0" normalizeH="0" baseline="0" noProof="0" dirty="0" smtClean="0">
                <a:ln>
                  <a:noFill/>
                </a:ln>
                <a:solidFill>
                  <a:sysClr val="windowText" lastClr="000000"/>
                </a:solidFill>
                <a:effectLst/>
                <a:uLnTx/>
                <a:uFillTx/>
                <a:latin typeface="Times"/>
                <a:cs typeface="Times"/>
              </a:rPr>
              <a:t>Attribute</a:t>
            </a:r>
            <a:r>
              <a:rPr kumimoji="0" lang="en-US" sz="2800" b="0" i="0" u="none" strike="noStrike" kern="1200" cap="none" spc="0" normalizeH="0" noProof="0" dirty="0" smtClean="0">
                <a:ln>
                  <a:noFill/>
                </a:ln>
                <a:solidFill>
                  <a:sysClr val="windowText" lastClr="000000"/>
                </a:solidFill>
                <a:effectLst/>
                <a:uLnTx/>
                <a:uFillTx/>
                <a:latin typeface="Times"/>
                <a:cs typeface="Times"/>
              </a:rPr>
              <a:t> =&gt; identify community in sparse network</a:t>
            </a:r>
            <a:endParaRPr kumimoji="0" lang="en-US" sz="2800" b="0" i="0" u="none" strike="noStrike" kern="1200" cap="none" spc="0" normalizeH="0" baseline="0" noProof="0" dirty="0">
              <a:ln>
                <a:noFill/>
              </a:ln>
              <a:solidFill>
                <a:sysClr val="windowText" lastClr="000000"/>
              </a:solidFill>
              <a:effectLst/>
              <a:uLnTx/>
              <a:uFillTx/>
              <a:latin typeface="Times"/>
              <a:cs typeface="Times"/>
            </a:endParaRPr>
          </a:p>
          <a:p>
            <a:pPr marL="457200" lvl="1" indent="0">
              <a:buNone/>
            </a:pPr>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p:txBody>
      </p:sp>
      <p:pic>
        <p:nvPicPr>
          <p:cNvPr id="5" name="图片 4"/>
          <p:cNvPicPr>
            <a:picLocks noChangeAspect="1"/>
          </p:cNvPicPr>
          <p:nvPr/>
        </p:nvPicPr>
        <p:blipFill>
          <a:blip r:embed="rId3"/>
          <a:stretch>
            <a:fillRect/>
          </a:stretch>
        </p:blipFill>
        <p:spPr>
          <a:xfrm>
            <a:off x="482599" y="3782660"/>
            <a:ext cx="3781425" cy="2143125"/>
          </a:xfrm>
          <a:prstGeom prst="rect">
            <a:avLst/>
          </a:prstGeom>
        </p:spPr>
      </p:pic>
      <p:pic>
        <p:nvPicPr>
          <p:cNvPr id="6" name="图片 5"/>
          <p:cNvPicPr>
            <a:picLocks noChangeAspect="1"/>
          </p:cNvPicPr>
          <p:nvPr/>
        </p:nvPicPr>
        <p:blipFill>
          <a:blip r:embed="rId4"/>
          <a:stretch>
            <a:fillRect/>
          </a:stretch>
        </p:blipFill>
        <p:spPr>
          <a:xfrm>
            <a:off x="4264024" y="3762263"/>
            <a:ext cx="4729559" cy="2163522"/>
          </a:xfrm>
          <a:prstGeom prst="rect">
            <a:avLst/>
          </a:prstGeom>
        </p:spPr>
      </p:pic>
      <p:sp>
        <p:nvSpPr>
          <p:cNvPr id="7" name="矩形 6"/>
          <p:cNvSpPr/>
          <p:nvPr/>
        </p:nvSpPr>
        <p:spPr>
          <a:xfrm>
            <a:off x="3515460" y="3275112"/>
            <a:ext cx="2113079" cy="307777"/>
          </a:xfrm>
          <a:prstGeom prst="rect">
            <a:avLst/>
          </a:prstGeom>
        </p:spPr>
        <p:txBody>
          <a:bodyPr wrap="none">
            <a:spAutoFit/>
          </a:bodyPr>
          <a:lstStyle/>
          <a:p>
            <a:pPr lvl="0"/>
            <a:r>
              <a:rPr lang="en-US" dirty="0"/>
              <a:t>Reprinted figure from </a:t>
            </a:r>
            <a:r>
              <a:rPr lang="en-US" dirty="0" smtClean="0"/>
              <a:t>[2]</a:t>
            </a:r>
            <a:endParaRPr lang="en-US" dirty="0"/>
          </a:p>
        </p:txBody>
      </p:sp>
      <p:sp>
        <p:nvSpPr>
          <p:cNvPr id="9" name="Shape 103"/>
          <p:cNvSpPr txBox="1"/>
          <p:nvPr/>
        </p:nvSpPr>
        <p:spPr>
          <a:xfrm>
            <a:off x="7964117" y="6260228"/>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a:solidFill>
                  <a:schemeClr val="dk1"/>
                </a:solidFill>
              </a:rPr>
              <a:t>4</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1647" y="1867647"/>
            <a:ext cx="7425765" cy="523220"/>
          </a:xfrm>
          <a:prstGeom prst="rect">
            <a:avLst/>
          </a:prstGeom>
        </p:spPr>
        <p:txBody>
          <a:bodyPr wrap="square">
            <a:spAutoFit/>
          </a:bodyPr>
          <a:lstStyle/>
          <a:p>
            <a:r>
              <a:rPr lang="en-US" sz="2800" dirty="0" smtClean="0"/>
              <a:t> </a:t>
            </a:r>
            <a:endParaRPr lang="en-US" sz="2800" b="1" dirty="0"/>
          </a:p>
        </p:txBody>
      </p:sp>
      <p:sp>
        <p:nvSpPr>
          <p:cNvPr id="9" name="TextBox 8"/>
          <p:cNvSpPr txBox="1"/>
          <p:nvPr/>
        </p:nvSpPr>
        <p:spPr>
          <a:xfrm>
            <a:off x="1016000" y="941294"/>
            <a:ext cx="3152588" cy="461665"/>
          </a:xfrm>
          <a:prstGeom prst="rect">
            <a:avLst/>
          </a:prstGeom>
          <a:noFill/>
        </p:spPr>
        <p:txBody>
          <a:bodyPr wrap="square" rtlCol="0">
            <a:spAutoFit/>
          </a:bodyPr>
          <a:lstStyle/>
          <a:p>
            <a:r>
              <a:rPr lang="en-US" sz="2400" b="1" dirty="0" smtClean="0"/>
              <a:t>C</a:t>
            </a:r>
            <a:r>
              <a:rPr lang="en-US" altLang="zh-CN" sz="2400" b="1" dirty="0" smtClean="0"/>
              <a:t>lustering</a:t>
            </a:r>
            <a:endParaRPr lang="en-US" sz="2400" b="1" dirty="0"/>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50</a:t>
            </a:fld>
            <a:endParaRPr lang="en-US" sz="1000" b="0" i="0" u="none">
              <a:solidFill>
                <a:schemeClr val="dk1"/>
              </a:solidFill>
              <a:latin typeface="Arial"/>
              <a:ea typeface="Arial"/>
              <a:cs typeface="Arial"/>
              <a:sym typeface="Arial"/>
            </a:endParaRPr>
          </a:p>
        </p:txBody>
      </p:sp>
      <p:pic>
        <p:nvPicPr>
          <p:cNvPr id="3" name="图片 2"/>
          <p:cNvPicPr>
            <a:picLocks noChangeAspect="1"/>
          </p:cNvPicPr>
          <p:nvPr/>
        </p:nvPicPr>
        <p:blipFill>
          <a:blip r:embed="rId3"/>
          <a:stretch>
            <a:fillRect/>
          </a:stretch>
        </p:blipFill>
        <p:spPr>
          <a:xfrm>
            <a:off x="1666540" y="1628739"/>
            <a:ext cx="5425910" cy="4810161"/>
          </a:xfrm>
          <a:prstGeom prst="rect">
            <a:avLst/>
          </a:prstGeom>
        </p:spPr>
      </p:pic>
    </p:spTree>
    <p:extLst>
      <p:ext uri="{BB962C8B-B14F-4D97-AF65-F5344CB8AC3E}">
        <p14:creationId xmlns:p14="http://schemas.microsoft.com/office/powerpoint/2010/main" val="3882789110"/>
      </p:ext>
    </p:extLst>
  </p:cSld>
  <p:clrMapOvr>
    <a:masterClrMapping/>
  </p:clrMapOvr>
  <p:transition>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1647" y="1867647"/>
            <a:ext cx="7425765" cy="523220"/>
          </a:xfrm>
          <a:prstGeom prst="rect">
            <a:avLst/>
          </a:prstGeom>
        </p:spPr>
        <p:txBody>
          <a:bodyPr wrap="square">
            <a:spAutoFit/>
          </a:bodyPr>
          <a:lstStyle/>
          <a:p>
            <a:r>
              <a:rPr lang="en-US" sz="2800" dirty="0" smtClean="0"/>
              <a:t> </a:t>
            </a:r>
            <a:endParaRPr lang="en-US" sz="2800" b="1" dirty="0"/>
          </a:p>
        </p:txBody>
      </p:sp>
      <p:sp>
        <p:nvSpPr>
          <p:cNvPr id="9" name="TextBox 8"/>
          <p:cNvSpPr txBox="1"/>
          <p:nvPr/>
        </p:nvSpPr>
        <p:spPr>
          <a:xfrm>
            <a:off x="1016000" y="941294"/>
            <a:ext cx="3152588" cy="461665"/>
          </a:xfrm>
          <a:prstGeom prst="rect">
            <a:avLst/>
          </a:prstGeom>
          <a:noFill/>
        </p:spPr>
        <p:txBody>
          <a:bodyPr wrap="square" rtlCol="0">
            <a:spAutoFit/>
          </a:bodyPr>
          <a:lstStyle/>
          <a:p>
            <a:r>
              <a:rPr lang="en-US" sz="2400" b="1" dirty="0" smtClean="0"/>
              <a:t>C</a:t>
            </a:r>
            <a:r>
              <a:rPr lang="en-US" altLang="zh-CN" sz="2400" b="1" dirty="0" smtClean="0"/>
              <a:t>lustering</a:t>
            </a:r>
            <a:endParaRPr lang="en-US" sz="2400" b="1" dirty="0"/>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51</a:t>
            </a:fld>
            <a:endParaRPr lang="en-US" sz="1000" b="0" i="0" u="none">
              <a:solidFill>
                <a:schemeClr val="dk1"/>
              </a:solidFill>
              <a:latin typeface="Arial"/>
              <a:ea typeface="Arial"/>
              <a:cs typeface="Arial"/>
              <a:sym typeface="Arial"/>
            </a:endParaRPr>
          </a:p>
        </p:txBody>
      </p:sp>
      <p:pic>
        <p:nvPicPr>
          <p:cNvPr id="4" name="图片 3"/>
          <p:cNvPicPr>
            <a:picLocks noChangeAspect="1"/>
          </p:cNvPicPr>
          <p:nvPr/>
        </p:nvPicPr>
        <p:blipFill>
          <a:blip r:embed="rId3"/>
          <a:stretch>
            <a:fillRect/>
          </a:stretch>
        </p:blipFill>
        <p:spPr>
          <a:xfrm>
            <a:off x="2348564" y="1404069"/>
            <a:ext cx="5043637" cy="5319528"/>
          </a:xfrm>
          <a:prstGeom prst="rect">
            <a:avLst/>
          </a:prstGeom>
        </p:spPr>
      </p:pic>
    </p:spTree>
    <p:extLst>
      <p:ext uri="{BB962C8B-B14F-4D97-AF65-F5344CB8AC3E}">
        <p14:creationId xmlns:p14="http://schemas.microsoft.com/office/powerpoint/2010/main" val="3279372539"/>
      </p:ext>
    </p:extLst>
  </p:cSld>
  <p:clrMapOvr>
    <a:masterClrMapping/>
  </p:clrMapOvr>
  <p:transition>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5" name="Shape 1129"/>
          <p:cNvSpPr txBox="1"/>
          <p:nvPr/>
        </p:nvSpPr>
        <p:spPr>
          <a:xfrm>
            <a:off x="3304903" y="98425"/>
            <a:ext cx="5839097"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i="1" u="none" dirty="0" smtClean="0">
                <a:solidFill>
                  <a:srgbClr val="000000"/>
                </a:solidFill>
                <a:latin typeface="Lemon"/>
                <a:ea typeface="Lemon"/>
                <a:cs typeface="Lemon"/>
                <a:sym typeface="Lemon"/>
              </a:rPr>
              <a:t>Attribute-driven backbone discovery</a:t>
            </a:r>
            <a:endParaRPr lang="en-US" sz="2400" b="1" i="1" u="none" dirty="0">
              <a:solidFill>
                <a:srgbClr val="000000"/>
              </a:solidFill>
              <a:latin typeface="Lemon"/>
              <a:ea typeface="Lemon"/>
              <a:cs typeface="Lemon"/>
              <a:sym typeface="Lemon"/>
            </a:endParaRPr>
          </a:p>
        </p:txBody>
      </p:sp>
      <p:sp>
        <p:nvSpPr>
          <p:cNvPr id="6" name="Content Placeholder 2"/>
          <p:cNvSpPr txBox="1">
            <a:spLocks/>
          </p:cNvSpPr>
          <p:nvPr/>
        </p:nvSpPr>
        <p:spPr>
          <a:xfrm>
            <a:off x="402673" y="1030790"/>
            <a:ext cx="8474472" cy="5827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None/>
            </a:pPr>
            <a:endParaRPr lang="en-US" sz="16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ar-IQ" sz="2400" dirty="0" smtClean="0">
              <a:solidFill>
                <a:sysClr val="windowText" lastClr="000000"/>
              </a:solidFill>
              <a:latin typeface="Times"/>
              <a:cs typeface="Times"/>
            </a:endParaRPr>
          </a:p>
          <a:p>
            <a:endParaRPr lang="en-US" sz="2400" dirty="0">
              <a:solidFill>
                <a:sysClr val="windowText" lastClr="000000"/>
              </a:solidFill>
              <a:latin typeface="Times"/>
              <a:cs typeface="Times"/>
            </a:endParaRPr>
          </a:p>
        </p:txBody>
      </p:sp>
      <p:sp>
        <p:nvSpPr>
          <p:cNvPr id="7" name="Shape 1143"/>
          <p:cNvSpPr txBox="1"/>
          <p:nvPr/>
        </p:nvSpPr>
        <p:spPr>
          <a:xfrm>
            <a:off x="402673" y="796599"/>
            <a:ext cx="9017000" cy="461624"/>
          </a:xfrm>
          <a:prstGeom prst="rect">
            <a:avLst/>
          </a:prstGeom>
          <a:noFill/>
          <a:ln>
            <a:noFill/>
          </a:ln>
        </p:spPr>
        <p:txBody>
          <a:bodyPr lIns="91425" tIns="45700" rIns="91425" bIns="45700" anchor="t" anchorCtr="0">
            <a:spAutoFit/>
          </a:bodyPr>
          <a:lstStyle/>
          <a:p>
            <a:pPr>
              <a:buClr>
                <a:srgbClr val="000000"/>
              </a:buClr>
              <a:buSzPct val="25000"/>
            </a:pPr>
            <a:r>
              <a:rPr lang="en-US" sz="2400" b="1" i="1" dirty="0" smtClean="0">
                <a:solidFill>
                  <a:sysClr val="windowText" lastClr="000000"/>
                </a:solidFill>
                <a:latin typeface="Lemon"/>
                <a:cs typeface="Lemon"/>
              </a:rPr>
              <a:t>Problem hardness result</a:t>
            </a:r>
            <a:endParaRPr lang="en-US" sz="2400" b="1" i="1" dirty="0">
              <a:solidFill>
                <a:sysClr val="windowText" lastClr="000000"/>
              </a:solidFill>
              <a:latin typeface="Lemon"/>
              <a:cs typeface="Lemon"/>
            </a:endParaRPr>
          </a:p>
        </p:txBody>
      </p:sp>
      <p:sp>
        <p:nvSpPr>
          <p:cNvPr id="8" name="文本框 7"/>
          <p:cNvSpPr txBox="1"/>
          <p:nvPr/>
        </p:nvSpPr>
        <p:spPr>
          <a:xfrm>
            <a:off x="200416" y="1258935"/>
            <a:ext cx="8883817" cy="7017306"/>
          </a:xfrm>
          <a:prstGeom prst="rect">
            <a:avLst/>
          </a:prstGeom>
          <a:noFill/>
        </p:spPr>
        <p:txBody>
          <a:bodyPr wrap="square" rtlCol="0">
            <a:spAutoFit/>
          </a:bodyPr>
          <a:lstStyle/>
          <a:p>
            <a:r>
              <a:rPr lang="en-US" altLang="zh-CN" sz="2400" dirty="0" smtClean="0"/>
              <a:t>The decision version of ABD problem is NP-complete. It is APX-hard as an optimization problem</a:t>
            </a:r>
            <a:endParaRPr lang="en-US" altLang="zh-CN" sz="2400" dirty="0"/>
          </a:p>
          <a:p>
            <a:endParaRPr lang="en-US" altLang="zh-CN" sz="1800" dirty="0" smtClean="0">
              <a:solidFill>
                <a:schemeClr val="bg2"/>
              </a:solidFill>
            </a:endParaRPr>
          </a:p>
          <a:p>
            <a:r>
              <a:rPr lang="en-US" altLang="zh-CN" sz="1800" dirty="0" smtClean="0">
                <a:solidFill>
                  <a:schemeClr val="bg2"/>
                </a:solidFill>
              </a:rPr>
              <a:t>See that ABD is in NP, we provide an NP problem that guesses a backbone with associated affinitive attributes, and verify its cost in polynomial time</a:t>
            </a:r>
          </a:p>
          <a:p>
            <a:endParaRPr lang="en-US" altLang="zh-CN" sz="1800" dirty="0">
              <a:solidFill>
                <a:schemeClr val="bg2"/>
              </a:solidFill>
            </a:endParaRPr>
          </a:p>
          <a:p>
            <a:r>
              <a:rPr lang="en-US" altLang="zh-CN" sz="1800" dirty="0" smtClean="0">
                <a:solidFill>
                  <a:schemeClr val="bg2"/>
                </a:solidFill>
              </a:rPr>
              <a:t>Hardness can be verified by a reduction from minimum Steiner tree, that is a well-known NP-hard problem.</a:t>
            </a:r>
          </a:p>
          <a:p>
            <a:endParaRPr lang="en-US" altLang="zh-CN" sz="1800" dirty="0">
              <a:solidFill>
                <a:schemeClr val="bg2"/>
              </a:solidFill>
            </a:endParaRPr>
          </a:p>
          <a:p>
            <a:r>
              <a:rPr lang="en-US" altLang="zh-CN" sz="1800" dirty="0" smtClean="0">
                <a:solidFill>
                  <a:schemeClr val="bg2"/>
                </a:solidFill>
              </a:rPr>
              <a:t>The hardness of approximation follows from an approximation ratio preserving reduction from minimum Steiner tree, which is also APX-hard.</a:t>
            </a:r>
          </a:p>
          <a:p>
            <a:endParaRPr lang="en-US" altLang="zh-CN" sz="1800" dirty="0">
              <a:solidFill>
                <a:schemeClr val="bg2"/>
              </a:solidFill>
            </a:endParaRPr>
          </a:p>
          <a:p>
            <a:r>
              <a:rPr lang="en-US" altLang="zh-CN" sz="1800" dirty="0" smtClean="0">
                <a:solidFill>
                  <a:schemeClr val="tx1"/>
                </a:solidFill>
              </a:rPr>
              <a:t>The APX-hardness of ABD suggests that no polynomial-time algorithm can approximate the optimal backbone for arbitrary approximation ratio. </a:t>
            </a:r>
          </a:p>
          <a:p>
            <a:endParaRPr lang="en-US" altLang="zh-CN" sz="2400" dirty="0" smtClean="0">
              <a:solidFill>
                <a:schemeClr val="tx1"/>
              </a:solidFill>
            </a:endParaRPr>
          </a:p>
          <a:p>
            <a:r>
              <a:rPr lang="en-US" altLang="zh-CN" sz="2400" dirty="0" smtClean="0">
                <a:solidFill>
                  <a:schemeClr val="tx1"/>
                </a:solidFill>
              </a:rPr>
              <a:t>ABD is a fixed-parameter 2-approximable with fixed l = </a:t>
            </a:r>
          </a:p>
          <a:p>
            <a:endParaRPr lang="en-US" altLang="zh-CN" sz="1800" dirty="0">
              <a:solidFill>
                <a:schemeClr val="bg2"/>
              </a:solidFill>
            </a:endParaRPr>
          </a:p>
          <a:p>
            <a:endParaRPr lang="en-US" altLang="zh-CN" sz="1800" dirty="0" smtClean="0">
              <a:solidFill>
                <a:schemeClr val="bg2"/>
              </a:solidFill>
            </a:endParaRPr>
          </a:p>
          <a:p>
            <a:endParaRPr lang="en-US" altLang="zh-CN" sz="1800" dirty="0">
              <a:solidFill>
                <a:schemeClr val="bg2"/>
              </a:solidFill>
            </a:endParaRPr>
          </a:p>
          <a:p>
            <a:endParaRPr lang="en-US" altLang="zh-CN" sz="1800" dirty="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p:spTree>
  </p:cSld>
  <p:clrMapOvr>
    <a:masterClrMapping/>
  </p:clrMapOvr>
  <p:transition>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p:nvPr/>
        </p:nvSpPr>
        <p:spPr>
          <a:xfrm>
            <a:off x="519112" y="658812"/>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cs typeface="Lemon"/>
              </a:rPr>
              <a:t>What is attribute-driven backbone ?</a:t>
            </a:r>
            <a:endParaRPr lang="en-US" sz="2400" b="1" i="1" u="none" dirty="0">
              <a:solidFill>
                <a:srgbClr val="000000"/>
              </a:solidFill>
              <a:latin typeface="Lemon"/>
              <a:ea typeface="Allerta"/>
              <a:cs typeface="Lemon"/>
              <a:sym typeface="Allerta"/>
            </a:endParaRPr>
          </a:p>
        </p:txBody>
      </p:sp>
      <p:sp>
        <p:nvSpPr>
          <p:cNvPr id="1129" name="Shape 1129"/>
          <p:cNvSpPr txBox="1"/>
          <p:nvPr/>
        </p:nvSpPr>
        <p:spPr>
          <a:xfrm>
            <a:off x="3239589" y="98425"/>
            <a:ext cx="5904411" cy="830956"/>
          </a:xfrm>
          <a:prstGeom prst="rect">
            <a:avLst/>
          </a:prstGeom>
          <a:noFill/>
          <a:ln>
            <a:noFill/>
          </a:ln>
        </p:spPr>
        <p:txBody>
          <a:bodyPr wrap="square" lIns="91425" tIns="45700" rIns="91425" bIns="45700" anchor="t" anchorCtr="0">
            <a:spAutoFit/>
          </a:bodyPr>
          <a:lstStyle/>
          <a:p>
            <a:pPr>
              <a:buClr>
                <a:srgbClr val="000000"/>
              </a:buClr>
              <a:buSzPct val="25000"/>
            </a:pPr>
            <a:r>
              <a:rPr lang="en-US" sz="2400" b="1" i="1" dirty="0">
                <a:latin typeface="Lemon"/>
                <a:ea typeface="Lemon"/>
                <a:cs typeface="Lemon"/>
                <a:sym typeface="Lemon"/>
              </a:rPr>
              <a:t>Attribute-driven backbone discovery</a:t>
            </a:r>
          </a:p>
          <a:p>
            <a:pPr marL="0" marR="0" lvl="0" indent="0" algn="l" rtl="0">
              <a:lnSpc>
                <a:spcPct val="100000"/>
              </a:lnSpc>
              <a:spcBef>
                <a:spcPts val="0"/>
              </a:spcBef>
              <a:spcAft>
                <a:spcPts val="0"/>
              </a:spcAft>
              <a:buClr>
                <a:srgbClr val="000000"/>
              </a:buClr>
              <a:buSzPct val="25000"/>
              <a:buFont typeface="Lemon"/>
              <a:buNone/>
            </a:pPr>
            <a:endParaRPr lang="en-US" sz="2400" b="1" i="1" u="none" dirty="0">
              <a:solidFill>
                <a:srgbClr val="000000"/>
              </a:solidFill>
              <a:latin typeface="Lemon"/>
              <a:ea typeface="Lemon"/>
              <a:cs typeface="Lemon"/>
              <a:sym typeface="Lemon"/>
            </a:endParaRPr>
          </a:p>
        </p:txBody>
      </p:sp>
      <p:sp>
        <p:nvSpPr>
          <p:cNvPr id="4" name="Content Placeholder 2"/>
          <p:cNvSpPr txBox="1">
            <a:spLocks/>
          </p:cNvSpPr>
          <p:nvPr/>
        </p:nvSpPr>
        <p:spPr>
          <a:xfrm>
            <a:off x="402673" y="1400717"/>
            <a:ext cx="8474472" cy="518834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2400" dirty="0" smtClean="0">
                <a:ea typeface="新細明體" charset="0"/>
                <a:cs typeface="新細明體" charset="0"/>
              </a:rPr>
              <a:t>Attribute-driven backbones can be captured by a weighted tree T = (V</a:t>
            </a:r>
            <a:r>
              <a:rPr lang="en-US" altLang="zh-TW" sz="1400" dirty="0" smtClean="0">
                <a:ea typeface="新細明體" charset="0"/>
                <a:cs typeface="新細明體" charset="0"/>
              </a:rPr>
              <a:t>T</a:t>
            </a:r>
            <a:r>
              <a:rPr lang="en-US" altLang="zh-TW" sz="2400" dirty="0" smtClean="0">
                <a:ea typeface="新細明體" charset="0"/>
                <a:cs typeface="新細明體" charset="0"/>
              </a:rPr>
              <a:t>, E</a:t>
            </a:r>
            <a:r>
              <a:rPr lang="en-US" altLang="zh-TW" sz="1400" dirty="0" smtClean="0">
                <a:ea typeface="新細明體" charset="0"/>
                <a:cs typeface="新細明體" charset="0"/>
              </a:rPr>
              <a:t>T</a:t>
            </a:r>
            <a:r>
              <a:rPr lang="en-US" altLang="zh-TW" sz="2400" dirty="0" smtClean="0">
                <a:ea typeface="新細明體" charset="0"/>
                <a:cs typeface="新細明體" charset="0"/>
              </a:rPr>
              <a:t>) that connects a set of </a:t>
            </a:r>
            <a:r>
              <a:rPr lang="en-US" altLang="zh-TW" sz="2400" dirty="0">
                <a:ea typeface="新細明體" charset="0"/>
                <a:cs typeface="新細明體" charset="0"/>
              </a:rPr>
              <a:t>attributed nodes </a:t>
            </a:r>
            <a:r>
              <a:rPr lang="en-US" altLang="zh-TW" sz="2400" dirty="0" smtClean="0">
                <a:ea typeface="新細明體" charset="0"/>
                <a:cs typeface="新細明體" charset="0"/>
              </a:rPr>
              <a:t>V</a:t>
            </a:r>
            <a:r>
              <a:rPr lang="en-US" altLang="zh-TW" sz="1400" dirty="0" smtClean="0">
                <a:ea typeface="新細明體" charset="0"/>
                <a:cs typeface="新細明體" charset="0"/>
              </a:rPr>
              <a:t>T</a:t>
            </a:r>
            <a:r>
              <a:rPr lang="en-US" altLang="zh-TW" sz="2400" dirty="0" smtClean="0">
                <a:ea typeface="新細明體" charset="0"/>
                <a:cs typeface="新細明體" charset="0"/>
              </a:rPr>
              <a:t>, were each edge e = (v, v’) in T is associated with a set of affinitive node attributes A (both v and v’ have values in A)</a:t>
            </a:r>
          </a:p>
          <a:p>
            <a:pPr marL="0" indent="0">
              <a:buNone/>
            </a:pPr>
            <a:r>
              <a:rPr lang="en-US" altLang="zh-TW" sz="2400" dirty="0" smtClean="0">
                <a:ea typeface="新細明體" charset="0"/>
                <a:cs typeface="新細明體" charset="0"/>
              </a:rPr>
              <a:t>Attributed-driven backbone discovery (ABD)</a:t>
            </a:r>
          </a:p>
          <a:p>
            <a:pPr marL="0" indent="0">
              <a:buNone/>
            </a:pPr>
            <a:r>
              <a:rPr lang="en-US" altLang="zh-TW" sz="2400" dirty="0" smtClean="0">
                <a:ea typeface="新細明體" charset="0"/>
                <a:cs typeface="新細明體" charset="0"/>
              </a:rPr>
              <a:t>Input</a:t>
            </a:r>
            <a:r>
              <a:rPr lang="en-US" altLang="zh-CN" sz="2400" dirty="0" smtClean="0">
                <a:ea typeface="新細明體" charset="0"/>
                <a:cs typeface="新細明體" charset="0"/>
              </a:rPr>
              <a:t>: </a:t>
            </a:r>
            <a:r>
              <a:rPr lang="en-US" altLang="zh-TW" sz="1400" dirty="0" smtClean="0">
                <a:ea typeface="新細明體" charset="0"/>
                <a:cs typeface="新細明體" charset="0"/>
              </a:rPr>
              <a:t> </a:t>
            </a:r>
            <a:r>
              <a:rPr lang="en-US" altLang="zh-TW" sz="2400" dirty="0" smtClean="0">
                <a:ea typeface="新細明體" charset="0"/>
                <a:cs typeface="新細明體" charset="0"/>
              </a:rPr>
              <a:t> </a:t>
            </a:r>
            <a:r>
              <a:rPr lang="en-US" altLang="zh-CN" sz="2400" dirty="0" smtClean="0">
                <a:ea typeface="新細明體" charset="0"/>
                <a:cs typeface="新細明體" charset="0"/>
              </a:rPr>
              <a:t>Attributed graph G, a set of interested nodes V</a:t>
            </a:r>
            <a:r>
              <a:rPr lang="en-US" altLang="zh-CN" sz="1400" dirty="0" smtClean="0">
                <a:ea typeface="新細明體" charset="0"/>
                <a:cs typeface="新細明體" charset="0"/>
              </a:rPr>
              <a:t>I </a:t>
            </a:r>
            <a:r>
              <a:rPr lang="en-US" altLang="zh-CN" sz="2400" dirty="0" smtClean="0">
                <a:ea typeface="新細明體" charset="0"/>
                <a:cs typeface="新細明體" charset="0"/>
              </a:rPr>
              <a:t>in G, an interestingness function I, and an </a:t>
            </a:r>
            <a:r>
              <a:rPr lang="en-US" altLang="zh-CN" sz="2400" dirty="0" smtClean="0">
                <a:solidFill>
                  <a:srgbClr val="FF0000"/>
                </a:solidFill>
                <a:ea typeface="新細明體" charset="0"/>
                <a:cs typeface="新細明體" charset="0"/>
              </a:rPr>
              <a:t>edge cost model C </a:t>
            </a:r>
            <a:r>
              <a:rPr lang="en-US" altLang="zh-CN" sz="2400" dirty="0" smtClean="0">
                <a:ea typeface="新細明體" charset="0"/>
                <a:cs typeface="新細明體" charset="0"/>
              </a:rPr>
              <a:t>that assigns a weight to an edge given its affinitive attributes.</a:t>
            </a:r>
          </a:p>
          <a:p>
            <a:pPr marL="0" indent="0">
              <a:buNone/>
            </a:pPr>
            <a:endParaRPr lang="en-US" altLang="zh-CN" sz="2400" dirty="0">
              <a:ea typeface="新細明體" charset="0"/>
              <a:cs typeface="新細明體" charset="0"/>
            </a:endParaRPr>
          </a:p>
          <a:p>
            <a:pPr marL="0" indent="0">
              <a:buNone/>
            </a:pPr>
            <a:r>
              <a:rPr lang="en-US" altLang="zh-CN" sz="2400" dirty="0" smtClean="0">
                <a:ea typeface="新細明體" charset="0"/>
                <a:cs typeface="新細明體" charset="0"/>
              </a:rPr>
              <a:t>Output: at attributed backbone T that connects the nodes in V</a:t>
            </a:r>
            <a:r>
              <a:rPr lang="en-US" altLang="zh-CN" sz="1400" dirty="0" smtClean="0">
                <a:ea typeface="新細明體" charset="0"/>
                <a:cs typeface="新細明體" charset="0"/>
              </a:rPr>
              <a:t>I </a:t>
            </a:r>
            <a:r>
              <a:rPr lang="en-US" altLang="zh-CN" sz="2400" dirty="0" smtClean="0">
                <a:ea typeface="新細明體" charset="0"/>
                <a:cs typeface="新細明體" charset="0"/>
              </a:rPr>
              <a:t>with maximized interestingness in terms of I, and minimized edge cost in terms of C</a:t>
            </a:r>
          </a:p>
          <a:p>
            <a:pPr marL="0" indent="0">
              <a:buNone/>
            </a:pPr>
            <a:endParaRPr lang="en-US" altLang="zh-CN" sz="2400" dirty="0" smtClean="0">
              <a:solidFill>
                <a:schemeClr val="bg2"/>
              </a:solidFill>
              <a:ea typeface="新細明體" charset="0"/>
              <a:cs typeface="新細明體" charset="0"/>
            </a:endParaRPr>
          </a:p>
          <a:p>
            <a:pPr marL="0" indent="0">
              <a:buNone/>
            </a:pPr>
            <a:r>
              <a:rPr lang="en-US" altLang="zh-CN" sz="2400" dirty="0" smtClean="0">
                <a:solidFill>
                  <a:schemeClr val="bg2"/>
                </a:solidFill>
                <a:ea typeface="新細明體" charset="0"/>
                <a:cs typeface="新細明體" charset="0"/>
              </a:rPr>
              <a:t>Critical tree structure</a:t>
            </a:r>
          </a:p>
          <a:p>
            <a:pPr marL="0" indent="0">
              <a:buNone/>
            </a:pPr>
            <a:endParaRPr lang="en-US" altLang="zh-TW" sz="2400" dirty="0">
              <a:ea typeface="新細明體" charset="0"/>
              <a:cs typeface="新細明體" charset="0"/>
            </a:endParaRPr>
          </a:p>
        </p:txBody>
      </p:sp>
    </p:spTree>
    <p:extLst>
      <p:ext uri="{BB962C8B-B14F-4D97-AF65-F5344CB8AC3E}">
        <p14:creationId xmlns:p14="http://schemas.microsoft.com/office/powerpoint/2010/main" val="3943142436"/>
      </p:ext>
    </p:extLst>
  </p:cSld>
  <p:clrMapOvr>
    <a:masterClrMapping/>
  </p:clrMapOvr>
  <p:transition>
    <p:randomBar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143"/>
          <p:cNvSpPr txBox="1"/>
          <p:nvPr/>
        </p:nvSpPr>
        <p:spPr>
          <a:xfrm>
            <a:off x="375421" y="658812"/>
            <a:ext cx="9017000" cy="830956"/>
          </a:xfrm>
          <a:prstGeom prst="rect">
            <a:avLst/>
          </a:prstGeom>
          <a:noFill/>
          <a:ln>
            <a:noFill/>
          </a:ln>
        </p:spPr>
        <p:txBody>
          <a:bodyPr lIns="91425" tIns="45700" rIns="91425" bIns="45700" anchor="t" anchorCtr="0">
            <a:spAutoFit/>
          </a:bodyPr>
          <a:lstStyle/>
          <a:p>
            <a:pPr>
              <a:buClr>
                <a:srgbClr val="000000"/>
              </a:buClr>
              <a:buSzPct val="25000"/>
            </a:pPr>
            <a:r>
              <a:rPr lang="en-US" sz="2400" b="1" i="1" dirty="0" smtClean="0">
                <a:solidFill>
                  <a:sysClr val="windowText" lastClr="000000"/>
                </a:solidFill>
                <a:latin typeface="Lemon"/>
                <a:cs typeface="Lemon"/>
              </a:rPr>
              <a:t>Problem Statement: Attribute-driven Backbone</a:t>
            </a:r>
          </a:p>
          <a:p>
            <a:pPr>
              <a:buClr>
                <a:srgbClr val="000000"/>
              </a:buClr>
              <a:buSzPct val="25000"/>
            </a:pPr>
            <a:endParaRPr lang="en-US" sz="2400" b="1" i="1" dirty="0">
              <a:solidFill>
                <a:sysClr val="windowText" lastClr="000000"/>
              </a:solidFill>
              <a:latin typeface="Lemon"/>
              <a:cs typeface="Lemon"/>
            </a:endParaRPr>
          </a:p>
        </p:txBody>
      </p:sp>
      <p:sp>
        <p:nvSpPr>
          <p:cNvPr id="2" name="灯片编号占位符 1"/>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000" b="0" i="0" u="none" smtClean="0">
                <a:solidFill>
                  <a:schemeClr val="dk1"/>
                </a:solidFill>
                <a:latin typeface="Arial"/>
                <a:ea typeface="Arial"/>
                <a:cs typeface="Arial"/>
                <a:sym typeface="Arial"/>
              </a:rPr>
              <a:t>54</a:t>
            </a:fld>
            <a:endParaRPr lang="en-US" sz="1000" b="0" i="0" u="none">
              <a:solidFill>
                <a:schemeClr val="dk1"/>
              </a:solidFill>
              <a:latin typeface="Arial"/>
              <a:ea typeface="Arial"/>
              <a:cs typeface="Arial"/>
              <a:sym typeface="Arial"/>
            </a:endParaRPr>
          </a:p>
        </p:txBody>
      </p:sp>
      <p:sp>
        <p:nvSpPr>
          <p:cNvPr id="73" name="Shape 1129"/>
          <p:cNvSpPr txBox="1"/>
          <p:nvPr/>
        </p:nvSpPr>
        <p:spPr>
          <a:xfrm>
            <a:off x="3344092" y="6985"/>
            <a:ext cx="5904411" cy="830956"/>
          </a:xfrm>
          <a:prstGeom prst="rect">
            <a:avLst/>
          </a:prstGeom>
          <a:noFill/>
          <a:ln>
            <a:noFill/>
          </a:ln>
        </p:spPr>
        <p:txBody>
          <a:bodyPr wrap="square" lIns="91425" tIns="45700" rIns="91425" bIns="45700" anchor="t" anchorCtr="0">
            <a:spAutoFit/>
          </a:bodyPr>
          <a:lstStyle/>
          <a:p>
            <a:pPr>
              <a:buClr>
                <a:srgbClr val="000000"/>
              </a:buClr>
              <a:buSzPct val="25000"/>
            </a:pPr>
            <a:r>
              <a:rPr lang="en-US" sz="2400" b="1" i="1" dirty="0">
                <a:latin typeface="Lemon"/>
                <a:ea typeface="Lemon"/>
                <a:cs typeface="Lemon"/>
                <a:sym typeface="Lemon"/>
              </a:rPr>
              <a:t>Attribute-driven backbone discovery</a:t>
            </a:r>
          </a:p>
          <a:p>
            <a:pPr marL="0" marR="0" lvl="0" indent="0" algn="l" rtl="0">
              <a:lnSpc>
                <a:spcPct val="100000"/>
              </a:lnSpc>
              <a:spcBef>
                <a:spcPts val="0"/>
              </a:spcBef>
              <a:spcAft>
                <a:spcPts val="0"/>
              </a:spcAft>
              <a:buClr>
                <a:srgbClr val="000000"/>
              </a:buClr>
              <a:buSzPct val="25000"/>
              <a:buFont typeface="Lemon"/>
              <a:buNone/>
            </a:pPr>
            <a:endParaRPr lang="en-US" sz="2400" b="1" i="1" u="none" dirty="0">
              <a:solidFill>
                <a:srgbClr val="000000"/>
              </a:solidFill>
              <a:latin typeface="Lemon"/>
              <a:ea typeface="Lemon"/>
              <a:cs typeface="Lemon"/>
              <a:sym typeface="Lemon"/>
            </a:endParaRPr>
          </a:p>
        </p:txBody>
      </p:sp>
      <mc:AlternateContent xmlns:mc="http://schemas.openxmlformats.org/markup-compatibility/2006" xmlns:a14="http://schemas.microsoft.com/office/drawing/2010/main">
        <mc:Choice Requires="a14">
          <p:sp>
            <p:nvSpPr>
              <p:cNvPr id="75" name="文本框 74"/>
              <p:cNvSpPr txBox="1"/>
              <p:nvPr/>
            </p:nvSpPr>
            <p:spPr>
              <a:xfrm>
                <a:off x="364686" y="1489768"/>
                <a:ext cx="8883817" cy="3231654"/>
              </a:xfrm>
              <a:prstGeom prst="rect">
                <a:avLst/>
              </a:prstGeom>
              <a:noFill/>
            </p:spPr>
            <p:txBody>
              <a:bodyPr wrap="square" rtlCol="0">
                <a:spAutoFit/>
              </a:bodyPr>
              <a:lstStyle/>
              <a:p>
                <a:r>
                  <a:rPr lang="en-US" altLang="zh-CN" sz="2000" dirty="0" smtClean="0">
                    <a:solidFill>
                      <a:schemeClr val="tx1"/>
                    </a:solidFill>
                  </a:rPr>
                  <a:t>Given a graph G with node set V, node interestingness measure I, edge cost model C, and a set of interested nodes V</a:t>
                </a:r>
                <a:r>
                  <a:rPr lang="en-US" altLang="zh-CN" dirty="0" smtClean="0">
                    <a:solidFill>
                      <a:schemeClr val="tx1"/>
                    </a:solidFill>
                  </a:rPr>
                  <a:t>I</a:t>
                </a:r>
                <a:r>
                  <a:rPr lang="en-US" altLang="zh-CN" sz="1800" dirty="0" smtClean="0">
                    <a:solidFill>
                      <a:schemeClr val="bg2"/>
                    </a:solidFill>
                  </a:rPr>
                  <a:t> </a:t>
                </a:r>
                <a14:m>
                  <m:oMath xmlns:m="http://schemas.openxmlformats.org/officeDocument/2006/math">
                    <m:r>
                      <a:rPr lang="en-US" altLang="zh-CN" sz="2000">
                        <a:solidFill>
                          <a:schemeClr val="tx1"/>
                        </a:solidFill>
                        <a:latin typeface="Cambria Math" panose="02040503050406030204" pitchFamily="18" charset="0"/>
                      </a:rPr>
                      <m:t>⊆</m:t>
                    </m:r>
                  </m:oMath>
                </a14:m>
                <a:r>
                  <a:rPr lang="en-US" altLang="zh-CN" sz="2000" dirty="0">
                    <a:solidFill>
                      <a:schemeClr val="tx1"/>
                    </a:solidFill>
                  </a:rPr>
                  <a:t> V with </a:t>
                </a:r>
                <a:r>
                  <a:rPr lang="en-US" altLang="zh-CN" sz="2000" dirty="0" smtClean="0">
                    <a:solidFill>
                      <a:schemeClr val="tx1"/>
                    </a:solidFill>
                  </a:rPr>
                  <a:t>a root node r,</a:t>
                </a:r>
              </a:p>
              <a:p>
                <a:r>
                  <a:rPr lang="en-US" altLang="zh-CN" sz="2000" dirty="0" smtClean="0">
                    <a:solidFill>
                      <a:schemeClr val="tx1"/>
                    </a:solidFill>
                  </a:rPr>
                  <a:t>The problem of ABD is to compute a valid attribute-driven backbone T with root r and has a minimum cost C(T).</a:t>
                </a:r>
              </a:p>
              <a:p>
                <a:endParaRPr lang="en-US" altLang="zh-CN" sz="2000" dirty="0" smtClean="0">
                  <a:solidFill>
                    <a:schemeClr val="tx1"/>
                  </a:solidFill>
                </a:endParaRPr>
              </a:p>
              <a:p>
                <a:endParaRPr lang="en-US" altLang="zh-CN" sz="2000" dirty="0">
                  <a:solidFill>
                    <a:schemeClr val="tx1"/>
                  </a:solidFill>
                </a:endParaRPr>
              </a:p>
              <a:p>
                <a:endParaRPr lang="en-US" altLang="zh-CN" sz="1800" dirty="0" smtClean="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mc:Choice>
        <mc:Fallback xmlns="">
          <p:sp>
            <p:nvSpPr>
              <p:cNvPr id="75" name="文本框 74"/>
              <p:cNvSpPr txBox="1">
                <a:spLocks noRot="1" noChangeAspect="1" noMove="1" noResize="1" noEditPoints="1" noAdjustHandles="1" noChangeArrowheads="1" noChangeShapeType="1" noTextEdit="1"/>
              </p:cNvSpPr>
              <p:nvPr/>
            </p:nvSpPr>
            <p:spPr>
              <a:xfrm>
                <a:off x="364686" y="1489768"/>
                <a:ext cx="8883817" cy="3231654"/>
              </a:xfrm>
              <a:prstGeom prst="rect">
                <a:avLst/>
              </a:prstGeom>
              <a:blipFill rotWithShape="0">
                <a:blip r:embed="rId3"/>
                <a:stretch>
                  <a:fillRect l="-755" t="-753" r="-206"/>
                </a:stretch>
              </a:blipFill>
            </p:spPr>
            <p:txBody>
              <a:bodyPr/>
              <a:lstStyle/>
              <a:p>
                <a:r>
                  <a:rPr lang="en-US">
                    <a:noFill/>
                  </a:rPr>
                  <a:t> </a:t>
                </a:r>
              </a:p>
            </p:txBody>
          </p:sp>
        </mc:Fallback>
      </mc:AlternateContent>
      <p:pic>
        <p:nvPicPr>
          <p:cNvPr id="3" name="图片 2"/>
          <p:cNvPicPr>
            <a:picLocks noChangeAspect="1"/>
          </p:cNvPicPr>
          <p:nvPr/>
        </p:nvPicPr>
        <p:blipFill>
          <a:blip r:embed="rId4"/>
          <a:stretch>
            <a:fillRect/>
          </a:stretch>
        </p:blipFill>
        <p:spPr>
          <a:xfrm>
            <a:off x="862543" y="3046555"/>
            <a:ext cx="7669433" cy="249348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260183" y="5750004"/>
                <a:ext cx="8883817" cy="2831544"/>
              </a:xfrm>
              <a:prstGeom prst="rect">
                <a:avLst/>
              </a:prstGeom>
              <a:noFill/>
            </p:spPr>
            <p:txBody>
              <a:bodyPr wrap="square" rtlCol="0">
                <a:spAutoFit/>
              </a:bodyPr>
              <a:lstStyle/>
              <a:p>
                <a:r>
                  <a:rPr lang="en-US" altLang="zh-CN" sz="2000" dirty="0" smtClean="0">
                    <a:solidFill>
                      <a:schemeClr val="tx1"/>
                    </a:solidFill>
                  </a:rPr>
                  <a:t>z</a:t>
                </a:r>
                <a:r>
                  <a:rPr lang="en-US" altLang="zh-CN" dirty="0" err="1" smtClean="0">
                    <a:solidFill>
                      <a:schemeClr val="tx1"/>
                    </a:solidFill>
                  </a:rPr>
                  <a:t>U</a:t>
                </a:r>
                <a:r>
                  <a:rPr lang="en-US" altLang="zh-CN" dirty="0" smtClean="0">
                    <a:solidFill>
                      <a:schemeClr val="tx1"/>
                    </a:solidFill>
                  </a:rPr>
                  <a:t> </a:t>
                </a:r>
                <a:r>
                  <a:rPr lang="en-US" altLang="zh-CN" sz="2000" dirty="0" smtClean="0">
                    <a:solidFill>
                      <a:schemeClr val="tx1"/>
                    </a:solidFill>
                  </a:rPr>
                  <a:t>denotes whether a node set U </a:t>
                </a:r>
                <a14:m>
                  <m:oMath xmlns:m="http://schemas.openxmlformats.org/officeDocument/2006/math">
                    <m:r>
                      <a:rPr lang="en-US" altLang="zh-CN" sz="2000" b="0" i="1" smtClean="0">
                        <a:solidFill>
                          <a:schemeClr val="tx1"/>
                        </a:solidFill>
                        <a:latin typeface="Cambria Math" panose="02040503050406030204" pitchFamily="18" charset="0"/>
                      </a:rPr>
                      <m:t>⊂</m:t>
                    </m:r>
                    <m:r>
                      <m:rPr>
                        <m:nor/>
                      </m:rPr>
                      <a:rPr lang="en-US" altLang="zh-CN" sz="2000" b="0" i="0" smtClean="0">
                        <a:solidFill>
                          <a:schemeClr val="tx1"/>
                        </a:solidFill>
                        <a:latin typeface="+mn-lt"/>
                      </a:rPr>
                      <m:t>V</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not</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containing</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root</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r</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is</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spanned</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by</m:t>
                    </m:r>
                    <m:r>
                      <m:rPr>
                        <m:nor/>
                      </m:rPr>
                      <a:rPr lang="en-US" altLang="zh-CN" sz="2000" b="0" i="0" smtClean="0">
                        <a:solidFill>
                          <a:schemeClr val="tx1"/>
                        </a:solidFill>
                        <a:latin typeface="+mn-lt"/>
                      </a:rPr>
                      <m:t> </m:t>
                    </m:r>
                    <m:r>
                      <m:rPr>
                        <m:nor/>
                      </m:rPr>
                      <a:rPr lang="en-US" altLang="zh-CN" sz="2000" b="0" i="0" smtClean="0">
                        <a:solidFill>
                          <a:schemeClr val="tx1"/>
                        </a:solidFill>
                        <a:latin typeface="+mn-lt"/>
                      </a:rPr>
                      <m:t>T</m:t>
                    </m:r>
                  </m:oMath>
                </a14:m>
                <a:endParaRPr lang="en-US" altLang="zh-CN" sz="2000" b="0" dirty="0" smtClean="0">
                  <a:solidFill>
                    <a:schemeClr val="tx1"/>
                  </a:solidFill>
                </a:endParaRPr>
              </a:p>
              <a:p>
                <a14:m>
                  <m:oMath xmlns:m="http://schemas.openxmlformats.org/officeDocument/2006/math">
                    <m:r>
                      <a:rPr lang="en-US" altLang="zh-CN" sz="2000" b="0" i="1" smtClean="0">
                        <a:solidFill>
                          <a:schemeClr val="tx1"/>
                        </a:solidFill>
                        <a:latin typeface="Cambria Math" panose="02040503050406030204" pitchFamily="18" charset="0"/>
                      </a:rPr>
                      <m:t>𝛿</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𝑆</m:t>
                    </m:r>
                    <m:r>
                      <a:rPr lang="en-US" altLang="zh-CN" sz="2000" b="0" i="1" smtClean="0">
                        <a:solidFill>
                          <a:schemeClr val="tx1"/>
                        </a:solidFill>
                        <a:latin typeface="Cambria Math" panose="02040503050406030204" pitchFamily="18" charset="0"/>
                      </a:rPr>
                      <m:t>)</m:t>
                    </m:r>
                  </m:oMath>
                </a14:m>
                <a:r>
                  <a:rPr lang="en-US" altLang="zh-CN" sz="2000" b="0" dirty="0" smtClean="0">
                    <a:solidFill>
                      <a:schemeClr val="tx1"/>
                    </a:solidFill>
                    <a:latin typeface="+mn-lt"/>
                  </a:rPr>
                  <a:t> denotes the edges having exactly one endpoint in S </a:t>
                </a:r>
                <a14:m>
                  <m:oMath xmlns:m="http://schemas.openxmlformats.org/officeDocument/2006/math">
                    <m:r>
                      <a:rPr lang="en-US" altLang="zh-CN" sz="2000" b="0" i="1" smtClean="0">
                        <a:solidFill>
                          <a:schemeClr val="tx1"/>
                        </a:solidFill>
                        <a:latin typeface="Cambria Math" panose="02040503050406030204" pitchFamily="18" charset="0"/>
                      </a:rPr>
                      <m:t>⊆</m:t>
                    </m:r>
                  </m:oMath>
                </a14:m>
                <a:r>
                  <a:rPr lang="en-US" altLang="zh-CN" sz="2000" b="0" dirty="0" smtClean="0">
                    <a:solidFill>
                      <a:schemeClr val="tx1"/>
                    </a:solidFill>
                    <a:latin typeface="+mn-lt"/>
                  </a:rPr>
                  <a:t> V \ {r}</a:t>
                </a:r>
              </a:p>
              <a:p>
                <a:endParaRPr lang="en-US" altLang="zh-CN" sz="2000" b="0" dirty="0" smtClean="0">
                  <a:solidFill>
                    <a:schemeClr val="tx1"/>
                  </a:solidFill>
                  <a:latin typeface="+mn-lt"/>
                </a:endParaRPr>
              </a:p>
              <a:p>
                <a:r>
                  <a:rPr lang="en-US" altLang="zh-CN" dirty="0" smtClean="0">
                    <a:solidFill>
                      <a:schemeClr val="tx1"/>
                    </a:solidFill>
                  </a:rPr>
                  <a:t>  </a:t>
                </a:r>
              </a:p>
              <a:p>
                <a:endParaRPr lang="en-US" altLang="zh-CN" sz="2000" dirty="0">
                  <a:solidFill>
                    <a:schemeClr val="tx1"/>
                  </a:solidFill>
                </a:endParaRPr>
              </a:p>
              <a:p>
                <a:endParaRPr lang="en-US" altLang="zh-CN" sz="1800" dirty="0" smtClean="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60183" y="5750004"/>
                <a:ext cx="8883817" cy="2831544"/>
              </a:xfrm>
              <a:prstGeom prst="rect">
                <a:avLst/>
              </a:prstGeom>
              <a:blipFill rotWithShape="0">
                <a:blip r:embed="rId5"/>
                <a:stretch>
                  <a:fillRect l="-755" t="-860"/>
                </a:stretch>
              </a:blipFill>
            </p:spPr>
            <p:txBody>
              <a:bodyPr/>
              <a:lstStyle/>
              <a:p>
                <a:r>
                  <a:rPr lang="en-US">
                    <a:noFill/>
                  </a:rPr>
                  <a:t> </a:t>
                </a:r>
              </a:p>
            </p:txBody>
          </p:sp>
        </mc:Fallback>
      </mc:AlternateContent>
    </p:spTree>
    <p:extLst>
      <p:ext uri="{BB962C8B-B14F-4D97-AF65-F5344CB8AC3E}">
        <p14:creationId xmlns:p14="http://schemas.microsoft.com/office/powerpoint/2010/main" val="769508746"/>
      </p:ext>
    </p:extLst>
  </p:cSld>
  <p:clrMapOvr>
    <a:masterClrMapping/>
  </p:clrMapOvr>
  <p:transition>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5" name="Shape 1129"/>
          <p:cNvSpPr txBox="1"/>
          <p:nvPr/>
        </p:nvSpPr>
        <p:spPr>
          <a:xfrm>
            <a:off x="3304903" y="98425"/>
            <a:ext cx="5839097"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i="1" u="none" dirty="0" smtClean="0">
                <a:solidFill>
                  <a:srgbClr val="000000"/>
                </a:solidFill>
                <a:latin typeface="Lemon"/>
                <a:ea typeface="Lemon"/>
                <a:cs typeface="Lemon"/>
                <a:sym typeface="Lemon"/>
              </a:rPr>
              <a:t>Attribute-driven backbone discovery</a:t>
            </a:r>
            <a:endParaRPr lang="en-US" sz="2400" b="1" i="1" u="none" dirty="0">
              <a:solidFill>
                <a:srgbClr val="000000"/>
              </a:solidFill>
              <a:latin typeface="Lemon"/>
              <a:ea typeface="Lemon"/>
              <a:cs typeface="Lemon"/>
              <a:sym typeface="Lemon"/>
            </a:endParaRPr>
          </a:p>
        </p:txBody>
      </p:sp>
      <p:sp>
        <p:nvSpPr>
          <p:cNvPr id="6" name="Content Placeholder 2"/>
          <p:cNvSpPr txBox="1">
            <a:spLocks/>
          </p:cNvSpPr>
          <p:nvPr/>
        </p:nvSpPr>
        <p:spPr>
          <a:xfrm>
            <a:off x="402673" y="1030790"/>
            <a:ext cx="8474472" cy="5827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buNone/>
            </a:pPr>
            <a:endParaRPr lang="en-US" sz="16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en-US" sz="2400" dirty="0" smtClean="0">
              <a:solidFill>
                <a:sysClr val="windowText" lastClr="000000"/>
              </a:solidFill>
              <a:latin typeface="Times"/>
              <a:cs typeface="Times"/>
            </a:endParaRPr>
          </a:p>
          <a:p>
            <a:endParaRPr lang="ar-IQ" sz="2400" dirty="0" smtClean="0">
              <a:solidFill>
                <a:sysClr val="windowText" lastClr="000000"/>
              </a:solidFill>
              <a:latin typeface="Times"/>
              <a:cs typeface="Times"/>
            </a:endParaRPr>
          </a:p>
          <a:p>
            <a:endParaRPr lang="en-US" sz="2400" dirty="0">
              <a:solidFill>
                <a:sysClr val="windowText" lastClr="000000"/>
              </a:solidFill>
              <a:latin typeface="Times"/>
              <a:cs typeface="Times"/>
            </a:endParaRPr>
          </a:p>
        </p:txBody>
      </p:sp>
      <p:sp>
        <p:nvSpPr>
          <p:cNvPr id="7" name="Shape 1143"/>
          <p:cNvSpPr txBox="1"/>
          <p:nvPr/>
        </p:nvSpPr>
        <p:spPr>
          <a:xfrm>
            <a:off x="402673" y="796599"/>
            <a:ext cx="9017000" cy="461624"/>
          </a:xfrm>
          <a:prstGeom prst="rect">
            <a:avLst/>
          </a:prstGeom>
          <a:noFill/>
          <a:ln>
            <a:noFill/>
          </a:ln>
        </p:spPr>
        <p:txBody>
          <a:bodyPr lIns="91425" tIns="45700" rIns="91425" bIns="45700" anchor="t" anchorCtr="0">
            <a:spAutoFit/>
          </a:bodyPr>
          <a:lstStyle/>
          <a:p>
            <a:pPr>
              <a:buClr>
                <a:srgbClr val="000000"/>
              </a:buClr>
              <a:buSzPct val="25000"/>
            </a:pPr>
            <a:endParaRPr lang="en-US" sz="2400" b="1" i="1" dirty="0">
              <a:solidFill>
                <a:sysClr val="windowText" lastClr="000000"/>
              </a:solidFill>
              <a:latin typeface="Lemon"/>
              <a:cs typeface="Lemon"/>
            </a:endParaRPr>
          </a:p>
        </p:txBody>
      </p:sp>
      <p:sp>
        <p:nvSpPr>
          <p:cNvPr id="8" name="文本框 7"/>
          <p:cNvSpPr txBox="1"/>
          <p:nvPr/>
        </p:nvSpPr>
        <p:spPr>
          <a:xfrm>
            <a:off x="200416" y="1258935"/>
            <a:ext cx="8883817" cy="2215991"/>
          </a:xfrm>
          <a:prstGeom prst="rect">
            <a:avLst/>
          </a:prstGeom>
          <a:noFill/>
        </p:spPr>
        <p:txBody>
          <a:bodyPr wrap="square" rtlCol="0">
            <a:spAutoFit/>
          </a:bodyPr>
          <a:lstStyle/>
          <a:p>
            <a:endParaRPr lang="en-US" altLang="zh-CN" sz="1800" dirty="0">
              <a:solidFill>
                <a:schemeClr val="bg2"/>
              </a:solidFill>
            </a:endParaRPr>
          </a:p>
          <a:p>
            <a:endParaRPr lang="en-US" altLang="zh-CN" sz="1800" dirty="0" smtClean="0">
              <a:solidFill>
                <a:schemeClr val="bg2"/>
              </a:solidFill>
            </a:endParaRPr>
          </a:p>
          <a:p>
            <a:endParaRPr lang="en-US" altLang="zh-CN" sz="1800" dirty="0">
              <a:solidFill>
                <a:schemeClr val="bg2"/>
              </a:solidFill>
            </a:endParaRPr>
          </a:p>
          <a:p>
            <a:endParaRPr lang="en-US" altLang="zh-CN" sz="1800" dirty="0">
              <a:solidFill>
                <a:schemeClr val="bg2"/>
              </a:solidFill>
            </a:endParaRPr>
          </a:p>
          <a:p>
            <a:endParaRPr lang="en-US" altLang="zh-CN" sz="1800" dirty="0" smtClean="0">
              <a:solidFill>
                <a:schemeClr val="bg2"/>
              </a:solidFill>
            </a:endParaRPr>
          </a:p>
          <a:p>
            <a:endParaRPr lang="en-US" altLang="zh-CN" sz="2400" dirty="0" smtClean="0"/>
          </a:p>
          <a:p>
            <a:r>
              <a:rPr lang="en-US" sz="2400" dirty="0"/>
              <a:t> </a:t>
            </a:r>
            <a:r>
              <a:rPr lang="en-US" sz="2400" dirty="0" smtClean="0"/>
              <a:t>   </a:t>
            </a:r>
            <a:endParaRPr lang="en-US" sz="2400" dirty="0"/>
          </a:p>
        </p:txBody>
      </p:sp>
      <p:pic>
        <p:nvPicPr>
          <p:cNvPr id="2" name="图片 1"/>
          <p:cNvPicPr>
            <a:picLocks noChangeAspect="1"/>
          </p:cNvPicPr>
          <p:nvPr/>
        </p:nvPicPr>
        <p:blipFill>
          <a:blip r:embed="rId3"/>
          <a:stretch>
            <a:fillRect/>
          </a:stretch>
        </p:blipFill>
        <p:spPr>
          <a:xfrm>
            <a:off x="1774782" y="1426596"/>
            <a:ext cx="5143500" cy="3629025"/>
          </a:xfrm>
          <a:prstGeom prst="rect">
            <a:avLst/>
          </a:prstGeom>
        </p:spPr>
      </p:pic>
    </p:spTree>
    <p:extLst>
      <p:ext uri="{BB962C8B-B14F-4D97-AF65-F5344CB8AC3E}">
        <p14:creationId xmlns:p14="http://schemas.microsoft.com/office/powerpoint/2010/main" val="1708149003"/>
      </p:ext>
    </p:extLst>
  </p:cSld>
  <p:clrMapOvr>
    <a:masterClrMapping/>
  </p:clrMapOvr>
  <p:transition>
    <p:randomBa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p:nvPr/>
        </p:nvSpPr>
        <p:spPr>
          <a:xfrm>
            <a:off x="270918" y="685094"/>
            <a:ext cx="9017000" cy="461624"/>
          </a:xfrm>
          <a:prstGeom prst="rect">
            <a:avLst/>
          </a:prstGeom>
          <a:noFill/>
          <a:ln>
            <a:noFill/>
          </a:ln>
        </p:spPr>
        <p:txBody>
          <a:bodyPr lIns="91425" tIns="45700" rIns="91425" bIns="45700" anchor="t" anchorCtr="0">
            <a:spAutoFit/>
          </a:bodyPr>
          <a:lstStyle/>
          <a:p>
            <a:pPr lvl="0">
              <a:buClr>
                <a:srgbClr val="000000"/>
              </a:buClr>
              <a:buSzPct val="25000"/>
            </a:pPr>
            <a:r>
              <a:rPr lang="en-US" sz="2400" b="1" i="1" dirty="0" smtClean="0">
                <a:latin typeface="Lemon"/>
                <a:ea typeface="Allerta"/>
                <a:cs typeface="Lemon"/>
              </a:rPr>
              <a:t>Comparison</a:t>
            </a:r>
            <a:endParaRPr lang="en-US" sz="2400" b="1" i="1" u="none" dirty="0">
              <a:solidFill>
                <a:srgbClr val="000000"/>
              </a:solidFill>
              <a:latin typeface="Lemon"/>
              <a:ea typeface="Allerta"/>
              <a:cs typeface="Lemon"/>
              <a:sym typeface="Allerta"/>
            </a:endParaRPr>
          </a:p>
        </p:txBody>
      </p:sp>
      <p:sp>
        <p:nvSpPr>
          <p:cNvPr id="4" name="Content Placeholder 2"/>
          <p:cNvSpPr txBox="1">
            <a:spLocks/>
          </p:cNvSpPr>
          <p:nvPr/>
        </p:nvSpPr>
        <p:spPr>
          <a:xfrm>
            <a:off x="402673" y="1146718"/>
            <a:ext cx="8474472" cy="22848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zh-TW" sz="2400" dirty="0">
              <a:ea typeface="新細明體" charset="0"/>
              <a:cs typeface="新細明體" charset="0"/>
            </a:endParaRPr>
          </a:p>
        </p:txBody>
      </p:sp>
      <p:sp>
        <p:nvSpPr>
          <p:cNvPr id="6" name="Content Placeholder 2"/>
          <p:cNvSpPr txBox="1">
            <a:spLocks/>
          </p:cNvSpPr>
          <p:nvPr/>
        </p:nvSpPr>
        <p:spPr>
          <a:xfrm>
            <a:off x="555073" y="1299118"/>
            <a:ext cx="8474472" cy="22848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zh-TW" sz="2000" dirty="0">
              <a:ea typeface="新細明體" charset="0"/>
              <a:cs typeface="新細明體" charset="0"/>
            </a:endParaRPr>
          </a:p>
        </p:txBody>
      </p:sp>
      <p:sp>
        <p:nvSpPr>
          <p:cNvPr id="7" name="Content Placeholder 2"/>
          <p:cNvSpPr txBox="1">
            <a:spLocks/>
          </p:cNvSpPr>
          <p:nvPr/>
        </p:nvSpPr>
        <p:spPr>
          <a:xfrm>
            <a:off x="402673" y="1299118"/>
            <a:ext cx="8474472" cy="50332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 typeface="Wingdings" charset="2"/>
              <a:buChar char="§"/>
            </a:pPr>
            <a:endParaRPr lang="en-US" sz="2400" dirty="0">
              <a:solidFill>
                <a:sysClr val="windowText" lastClr="000000"/>
              </a:solidFill>
              <a:latin typeface="Times"/>
              <a:cs typeface="Times"/>
            </a:endParaRPr>
          </a:p>
          <a:p>
            <a:pPr>
              <a:lnSpc>
                <a:spcPct val="120000"/>
              </a:lnSpc>
              <a:buFont typeface="Wingdings" charset="2"/>
              <a:buChar char="§"/>
            </a:pPr>
            <a:endParaRPr lang="en-US" sz="2400" dirty="0">
              <a:solidFill>
                <a:sysClr val="windowText" lastClr="000000"/>
              </a:solidFill>
              <a:latin typeface="Times"/>
              <a:cs typeface="Times"/>
            </a:endParaRPr>
          </a:p>
        </p:txBody>
      </p:sp>
      <p:sp>
        <p:nvSpPr>
          <p:cNvPr id="8" name="Content Placeholder 2"/>
          <p:cNvSpPr txBox="1">
            <a:spLocks/>
          </p:cNvSpPr>
          <p:nvPr/>
        </p:nvSpPr>
        <p:spPr>
          <a:xfrm>
            <a:off x="402673" y="1400717"/>
            <a:ext cx="8474472" cy="51883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altLang="zh-CN" sz="2400" dirty="0" smtClean="0">
                <a:ea typeface="新細明體" charset="0"/>
                <a:cs typeface="新細明體" charset="0"/>
              </a:rPr>
              <a:t>Comparison with Attributed community detection:</a:t>
            </a:r>
          </a:p>
          <a:p>
            <a:pPr>
              <a:buFont typeface="Arial" panose="020B0604020202020204" pitchFamily="34" charset="0"/>
              <a:buChar char="•"/>
            </a:pPr>
            <a:r>
              <a:rPr lang="en-US" altLang="zh-CN" sz="2400" dirty="0">
                <a:solidFill>
                  <a:schemeClr val="bg2"/>
                </a:solidFill>
                <a:ea typeface="新細明體" charset="0"/>
                <a:cs typeface="新細明體" charset="0"/>
              </a:rPr>
              <a:t>	</a:t>
            </a:r>
            <a:r>
              <a:rPr lang="en-US" altLang="zh-CN" sz="1800" dirty="0" smtClean="0">
                <a:solidFill>
                  <a:schemeClr val="bg2"/>
                </a:solidFill>
                <a:ea typeface="新細明體" charset="0"/>
                <a:cs typeface="新細明體" charset="0"/>
              </a:rPr>
              <a:t>Each edge has its own affinitive attributes</a:t>
            </a:r>
          </a:p>
          <a:p>
            <a:pPr>
              <a:buFont typeface="Arial" panose="020B0604020202020204" pitchFamily="34" charset="0"/>
              <a:buChar char="•"/>
            </a:pPr>
            <a:r>
              <a:rPr lang="en-US" altLang="zh-CN" sz="1800" dirty="0" smtClean="0">
                <a:solidFill>
                  <a:schemeClr val="bg2"/>
                </a:solidFill>
                <a:ea typeface="新細明體" charset="0"/>
                <a:cs typeface="新細明體" charset="0"/>
              </a:rPr>
              <a:t>	No predefined cost measurement function</a:t>
            </a:r>
          </a:p>
          <a:p>
            <a:pPr>
              <a:buFont typeface="Arial" panose="020B0604020202020204" pitchFamily="34" charset="0"/>
              <a:buChar char="•"/>
            </a:pPr>
            <a:r>
              <a:rPr lang="en-US" altLang="zh-CN" sz="1800" dirty="0">
                <a:solidFill>
                  <a:schemeClr val="bg2"/>
                </a:solidFill>
                <a:ea typeface="新細明體" charset="0"/>
                <a:cs typeface="新細明體" charset="0"/>
              </a:rPr>
              <a:t>	</a:t>
            </a:r>
            <a:r>
              <a:rPr lang="en-US" altLang="zh-CN" sz="1800" dirty="0" smtClean="0">
                <a:solidFill>
                  <a:schemeClr val="bg2"/>
                </a:solidFill>
                <a:ea typeface="新細明體" charset="0"/>
                <a:cs typeface="新細明體" charset="0"/>
              </a:rPr>
              <a:t>Approximation algorithm with approximation guarantees </a:t>
            </a:r>
          </a:p>
          <a:p>
            <a:pPr>
              <a:buFont typeface="Arial" panose="020B0604020202020204" pitchFamily="34" charset="0"/>
              <a:buChar char="•"/>
            </a:pPr>
            <a:r>
              <a:rPr lang="en-US" altLang="zh-CN" sz="1800" dirty="0">
                <a:solidFill>
                  <a:schemeClr val="bg2"/>
                </a:solidFill>
                <a:ea typeface="新細明體" charset="0"/>
                <a:cs typeface="新細明體" charset="0"/>
              </a:rPr>
              <a:t>	</a:t>
            </a:r>
            <a:r>
              <a:rPr lang="en-US" altLang="zh-CN" sz="1800" dirty="0" smtClean="0">
                <a:solidFill>
                  <a:schemeClr val="bg2"/>
                </a:solidFill>
                <a:ea typeface="新細明體" charset="0"/>
                <a:cs typeface="新細明體" charset="0"/>
              </a:rPr>
              <a:t>Some community detection methods works poorly in sparse network</a:t>
            </a:r>
          </a:p>
          <a:p>
            <a:pPr marL="0" indent="0">
              <a:buNone/>
            </a:pPr>
            <a:endParaRPr lang="en-US" altLang="zh-CN" sz="1800" dirty="0" smtClean="0">
              <a:solidFill>
                <a:schemeClr val="bg2"/>
              </a:solidFill>
              <a:ea typeface="新細明體" charset="0"/>
              <a:cs typeface="新細明體" charset="0"/>
            </a:endParaRPr>
          </a:p>
          <a:p>
            <a:pPr>
              <a:buFont typeface="Wingdings" panose="05000000000000000000" pitchFamily="2" charset="2"/>
              <a:buChar char="§"/>
            </a:pPr>
            <a:r>
              <a:rPr lang="en-US" altLang="zh-CN" sz="2400" dirty="0">
                <a:ea typeface="新細明體" charset="0"/>
                <a:cs typeface="新細明體" charset="0"/>
              </a:rPr>
              <a:t>Comparison with connection subgraph </a:t>
            </a:r>
            <a:r>
              <a:rPr lang="en-US" altLang="zh-CN" sz="2400" dirty="0" smtClean="0">
                <a:ea typeface="新細明體" charset="0"/>
                <a:cs typeface="新細明體" charset="0"/>
              </a:rPr>
              <a:t>detection:</a:t>
            </a:r>
          </a:p>
          <a:p>
            <a:r>
              <a:rPr lang="en-US" altLang="zh-CN" sz="1800" dirty="0" smtClean="0">
                <a:solidFill>
                  <a:schemeClr val="bg2"/>
                </a:solidFill>
                <a:ea typeface="新細明體" charset="0"/>
                <a:cs typeface="新細明體" charset="0"/>
              </a:rPr>
              <a:t>	Connection </a:t>
            </a:r>
            <a:r>
              <a:rPr lang="en-US" altLang="zh-CN" sz="1800" dirty="0">
                <a:solidFill>
                  <a:schemeClr val="bg2"/>
                </a:solidFill>
                <a:ea typeface="新細明體" charset="0"/>
                <a:cs typeface="新細明體" charset="0"/>
              </a:rPr>
              <a:t>subgraph detection considers no attributes and assumes </a:t>
            </a:r>
            <a:r>
              <a:rPr lang="en-US" altLang="zh-CN" sz="1800" dirty="0" smtClean="0">
                <a:solidFill>
                  <a:schemeClr val="bg2"/>
                </a:solidFill>
                <a:ea typeface="新細明體" charset="0"/>
                <a:cs typeface="新細明體" charset="0"/>
              </a:rPr>
              <a:t>	predefined </a:t>
            </a:r>
            <a:r>
              <a:rPr lang="en-US" altLang="zh-CN" sz="1800" dirty="0">
                <a:solidFill>
                  <a:schemeClr val="bg2"/>
                </a:solidFill>
                <a:ea typeface="新細明體" charset="0"/>
                <a:cs typeface="新細明體" charset="0"/>
              </a:rPr>
              <a:t>edge </a:t>
            </a:r>
            <a:r>
              <a:rPr lang="en-US" altLang="zh-CN" sz="1800" dirty="0" smtClean="0">
                <a:solidFill>
                  <a:schemeClr val="bg2"/>
                </a:solidFill>
                <a:ea typeface="新細明體" charset="0"/>
                <a:cs typeface="新細明體" charset="0"/>
              </a:rPr>
              <a:t>weights</a:t>
            </a:r>
          </a:p>
          <a:p>
            <a:endParaRPr lang="en-US" altLang="zh-CN" sz="1800" dirty="0">
              <a:solidFill>
                <a:schemeClr val="bg2"/>
              </a:solidFill>
              <a:ea typeface="新細明體" charset="0"/>
              <a:cs typeface="新細明體" charset="0"/>
            </a:endParaRPr>
          </a:p>
          <a:p>
            <a:pPr>
              <a:buFont typeface="Wingdings" panose="05000000000000000000" pitchFamily="2" charset="2"/>
              <a:buChar char="§"/>
            </a:pPr>
            <a:r>
              <a:rPr lang="en-US" altLang="zh-CN" sz="2400" dirty="0">
                <a:ea typeface="新細明體" charset="0"/>
                <a:cs typeface="新細明體" charset="0"/>
              </a:rPr>
              <a:t>Keyword search in </a:t>
            </a:r>
            <a:r>
              <a:rPr lang="en-US" altLang="zh-CN" sz="2400" dirty="0" smtClean="0">
                <a:ea typeface="新細明體" charset="0"/>
                <a:cs typeface="新細明體" charset="0"/>
              </a:rPr>
              <a:t>graphs:</a:t>
            </a:r>
          </a:p>
          <a:p>
            <a:r>
              <a:rPr lang="en-US" altLang="zh-CN" sz="1800" dirty="0" smtClean="0">
                <a:solidFill>
                  <a:schemeClr val="bg2"/>
                </a:solidFill>
                <a:ea typeface="新細明體" charset="0"/>
                <a:cs typeface="新細明體" charset="0"/>
              </a:rPr>
              <a:t>Steiner-tree based structure returned by keyword search can be treated as a special case of ABD with single label, unit node weight or predefined edge weight.</a:t>
            </a:r>
            <a:endParaRPr lang="en-US" altLang="zh-CN" sz="1800" dirty="0">
              <a:solidFill>
                <a:schemeClr val="bg2"/>
              </a:solidFill>
              <a:ea typeface="新細明體" charset="0"/>
              <a:cs typeface="新細明體" charset="0"/>
            </a:endParaRPr>
          </a:p>
          <a:p>
            <a:endParaRPr lang="en-US" altLang="zh-CN" sz="1800" dirty="0" smtClean="0">
              <a:solidFill>
                <a:schemeClr val="bg2"/>
              </a:solidFill>
              <a:ea typeface="新細明體" charset="0"/>
              <a:cs typeface="新細明體" charset="0"/>
            </a:endParaRPr>
          </a:p>
          <a:p>
            <a:pPr marL="0" indent="0">
              <a:buNone/>
            </a:pPr>
            <a:endParaRPr lang="en-US" altLang="zh-CN" sz="1800" dirty="0">
              <a:solidFill>
                <a:schemeClr val="bg2"/>
              </a:solidFill>
              <a:ea typeface="新細明體" charset="0"/>
              <a:cs typeface="新細明體" charset="0"/>
            </a:endParaRPr>
          </a:p>
          <a:p>
            <a:pPr marL="0" indent="0">
              <a:buNone/>
            </a:pPr>
            <a:endParaRPr lang="en-US" altLang="zh-TW" sz="2400" dirty="0">
              <a:ea typeface="新細明體" charset="0"/>
              <a:cs typeface="新細明體" charset="0"/>
            </a:endParaRPr>
          </a:p>
        </p:txBody>
      </p:sp>
      <p:sp>
        <p:nvSpPr>
          <p:cNvPr id="9" name="Shape 1129"/>
          <p:cNvSpPr txBox="1"/>
          <p:nvPr/>
        </p:nvSpPr>
        <p:spPr>
          <a:xfrm>
            <a:off x="3239589" y="98425"/>
            <a:ext cx="5904411" cy="830956"/>
          </a:xfrm>
          <a:prstGeom prst="rect">
            <a:avLst/>
          </a:prstGeom>
          <a:noFill/>
          <a:ln>
            <a:noFill/>
          </a:ln>
        </p:spPr>
        <p:txBody>
          <a:bodyPr wrap="square" lIns="91425" tIns="45700" rIns="91425" bIns="45700" anchor="t" anchorCtr="0">
            <a:spAutoFit/>
          </a:bodyPr>
          <a:lstStyle/>
          <a:p>
            <a:pPr>
              <a:buClr>
                <a:srgbClr val="000000"/>
              </a:buClr>
              <a:buSzPct val="25000"/>
            </a:pPr>
            <a:r>
              <a:rPr lang="en-US" sz="2400" b="1" i="1" dirty="0">
                <a:latin typeface="Lemon"/>
                <a:ea typeface="Lemon"/>
                <a:cs typeface="Lemon"/>
                <a:sym typeface="Lemon"/>
              </a:rPr>
              <a:t>Attribute-driven backbone discovery</a:t>
            </a:r>
          </a:p>
          <a:p>
            <a:pPr marL="0" marR="0" lvl="0" indent="0" algn="l" rtl="0">
              <a:lnSpc>
                <a:spcPct val="100000"/>
              </a:lnSpc>
              <a:spcBef>
                <a:spcPts val="0"/>
              </a:spcBef>
              <a:spcAft>
                <a:spcPts val="0"/>
              </a:spcAft>
              <a:buClr>
                <a:srgbClr val="000000"/>
              </a:buClr>
              <a:buSzPct val="25000"/>
              <a:buFont typeface="Lemon"/>
              <a:buNone/>
            </a:pPr>
            <a:endParaRPr lang="en-US" sz="2400" b="1" i="1" u="none" dirty="0">
              <a:solidFill>
                <a:srgbClr val="000000"/>
              </a:solidFill>
              <a:latin typeface="Lemon"/>
              <a:ea typeface="Lemon"/>
              <a:cs typeface="Lemon"/>
              <a:sym typeface="Lemon"/>
            </a:endParaRPr>
          </a:p>
        </p:txBody>
      </p:sp>
    </p:spTree>
    <p:extLst>
      <p:ext uri="{BB962C8B-B14F-4D97-AF65-F5344CB8AC3E}">
        <p14:creationId xmlns:p14="http://schemas.microsoft.com/office/powerpoint/2010/main" val="3883831999"/>
      </p:ext>
    </p:extLst>
  </p:cSld>
  <p:clrMapOvr>
    <a:masterClrMapping/>
  </p:clrMapOvr>
  <p:transition>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614947" y="658812"/>
            <a:ext cx="9017000" cy="461962"/>
          </a:xfrm>
          <a:prstGeom prst="rect">
            <a:avLst/>
          </a:prstGeom>
          <a:noFill/>
          <a:ln>
            <a:noFill/>
          </a:ln>
        </p:spPr>
        <p:txBody>
          <a:bodyPr lIns="91425" tIns="45700" rIns="91425" bIns="45700" anchor="t" anchorCtr="0">
            <a:spAutoFit/>
          </a:bodyPr>
          <a:lstStyle/>
          <a:p>
            <a:pPr lvl="0">
              <a:buClr>
                <a:srgbClr val="000000"/>
              </a:buClr>
              <a:buSzPct val="25000"/>
            </a:pPr>
            <a:r>
              <a:rPr lang="en-US" sz="2400" b="1" dirty="0" smtClean="0">
                <a:latin typeface="Allerta"/>
                <a:ea typeface="Allerta"/>
                <a:cs typeface="Allerta"/>
                <a:sym typeface="Allerta"/>
              </a:rPr>
              <a:t>Challenges 1: community differs based on attributes</a:t>
            </a:r>
            <a:endParaRPr lang="en-US" sz="2400" b="1" i="0" u="none" dirty="0">
              <a:solidFill>
                <a:srgbClr val="000000"/>
              </a:solidFill>
              <a:latin typeface="Allerta"/>
              <a:ea typeface="Allerta"/>
              <a:cs typeface="Allerta"/>
              <a:sym typeface="Allerta"/>
            </a:endParaRPr>
          </a:p>
        </p:txBody>
      </p:sp>
      <p:sp>
        <p:nvSpPr>
          <p:cNvPr id="247" name="Shape 133"/>
          <p:cNvSpPr txBox="1"/>
          <p:nvPr/>
        </p:nvSpPr>
        <p:spPr>
          <a:xfrm>
            <a:off x="5742039" y="98425"/>
            <a:ext cx="3446679"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Introduction  </a:t>
            </a:r>
            <a:r>
              <a:rPr lang="en-US" altLang="zh-CN" sz="2400" b="1" i="1" u="none" dirty="0" smtClean="0">
                <a:solidFill>
                  <a:srgbClr val="000000"/>
                </a:solidFill>
                <a:latin typeface="Lemon"/>
                <a:ea typeface="Lemon"/>
                <a:cs typeface="Lemon"/>
                <a:sym typeface="Lemon"/>
              </a:rPr>
              <a:t>3/5</a:t>
            </a:r>
            <a:endParaRPr lang="en-US" sz="2400" b="1" i="1" u="none" dirty="0">
              <a:solidFill>
                <a:srgbClr val="000000"/>
              </a:solidFill>
              <a:latin typeface="Lemon"/>
              <a:ea typeface="Lemon"/>
              <a:cs typeface="Lemon"/>
              <a:sym typeface="Lemon"/>
            </a:endParaRPr>
          </a:p>
        </p:txBody>
      </p:sp>
      <p:sp>
        <p:nvSpPr>
          <p:cNvPr id="249" name="Content Placeholder 2"/>
          <p:cNvSpPr txBox="1">
            <a:spLocks/>
          </p:cNvSpPr>
          <p:nvPr/>
        </p:nvSpPr>
        <p:spPr>
          <a:xfrm>
            <a:off x="482599" y="1398875"/>
            <a:ext cx="8229600" cy="23837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98" y="1639535"/>
            <a:ext cx="6007100" cy="4286250"/>
          </a:xfrm>
          <a:prstGeom prst="rect">
            <a:avLst/>
          </a:prstGeom>
        </p:spPr>
      </p:pic>
      <p:sp>
        <p:nvSpPr>
          <p:cNvPr id="11" name="Shape 138"/>
          <p:cNvSpPr txBox="1"/>
          <p:nvPr/>
        </p:nvSpPr>
        <p:spPr>
          <a:xfrm>
            <a:off x="1757946" y="6092652"/>
            <a:ext cx="9017000" cy="461962"/>
          </a:xfrm>
          <a:prstGeom prst="rect">
            <a:avLst/>
          </a:prstGeom>
          <a:noFill/>
          <a:ln>
            <a:noFill/>
          </a:ln>
        </p:spPr>
        <p:txBody>
          <a:bodyPr lIns="91425" tIns="45700" rIns="91425" bIns="45700" anchor="t" anchorCtr="0">
            <a:spAutoFit/>
          </a:bodyPr>
          <a:lstStyle/>
          <a:p>
            <a:pPr lvl="0">
              <a:buClr>
                <a:srgbClr val="000000"/>
              </a:buClr>
              <a:buSzPct val="25000"/>
            </a:pPr>
            <a:r>
              <a:rPr lang="en-US" sz="2400" b="1" i="0" u="none" dirty="0" smtClean="0">
                <a:solidFill>
                  <a:srgbClr val="000000"/>
                </a:solidFill>
                <a:latin typeface="Allerta"/>
                <a:ea typeface="Allerta"/>
                <a:cs typeface="Allerta"/>
                <a:sym typeface="Allerta"/>
              </a:rPr>
              <a:t>A more precise community (semantic)</a:t>
            </a:r>
            <a:endParaRPr lang="en-US" sz="2400" b="1" i="0" u="none" dirty="0">
              <a:solidFill>
                <a:srgbClr val="000000"/>
              </a:solidFill>
              <a:latin typeface="Allerta"/>
              <a:ea typeface="Allerta"/>
              <a:cs typeface="Allerta"/>
              <a:sym typeface="Allerta"/>
            </a:endParaRPr>
          </a:p>
        </p:txBody>
      </p:sp>
      <p:sp>
        <p:nvSpPr>
          <p:cNvPr id="8" name="Shape 103"/>
          <p:cNvSpPr txBox="1"/>
          <p:nvPr/>
        </p:nvSpPr>
        <p:spPr>
          <a:xfrm>
            <a:off x="8650840" y="6247475"/>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5</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7536235"/>
      </p:ext>
    </p:extLst>
  </p:cSld>
  <p:clrMapOvr>
    <a:masterClrMapping/>
  </p:clrMapOvr>
  <p:transition>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84221" y="658812"/>
            <a:ext cx="9331157" cy="461624"/>
          </a:xfrm>
          <a:prstGeom prst="rect">
            <a:avLst/>
          </a:prstGeom>
          <a:noFill/>
          <a:ln>
            <a:noFill/>
          </a:ln>
        </p:spPr>
        <p:txBody>
          <a:bodyPr wrap="square" lIns="91425" tIns="45700" rIns="91425" bIns="45700" anchor="t" anchorCtr="0">
            <a:spAutoFit/>
          </a:bodyPr>
          <a:lstStyle/>
          <a:p>
            <a:pPr lvl="0">
              <a:buClr>
                <a:srgbClr val="000000"/>
              </a:buClr>
              <a:buSzPct val="25000"/>
            </a:pPr>
            <a:r>
              <a:rPr lang="en-US" sz="2400" b="1" dirty="0" smtClean="0">
                <a:latin typeface="Allerta"/>
                <a:ea typeface="Allerta"/>
                <a:cs typeface="Allerta"/>
                <a:sym typeface="Allerta"/>
              </a:rPr>
              <a:t>Challenges 2: Interaction between structure and attributes  </a:t>
            </a:r>
            <a:endParaRPr lang="en-US" sz="2400" b="1" i="0" u="none" dirty="0">
              <a:solidFill>
                <a:srgbClr val="000000"/>
              </a:solidFill>
              <a:latin typeface="Allerta"/>
              <a:ea typeface="Allerta"/>
              <a:cs typeface="Allerta"/>
              <a:sym typeface="Allerta"/>
            </a:endParaRPr>
          </a:p>
        </p:txBody>
      </p:sp>
      <p:sp>
        <p:nvSpPr>
          <p:cNvPr id="247" name="Shape 133"/>
          <p:cNvSpPr txBox="1"/>
          <p:nvPr/>
        </p:nvSpPr>
        <p:spPr>
          <a:xfrm>
            <a:off x="6046839" y="98425"/>
            <a:ext cx="3141879"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Introduction  </a:t>
            </a:r>
            <a:r>
              <a:rPr lang="en-US" altLang="zh-CN" sz="2400" b="1" i="1" u="none" dirty="0" smtClean="0">
                <a:solidFill>
                  <a:srgbClr val="000000"/>
                </a:solidFill>
                <a:latin typeface="Lemon"/>
                <a:ea typeface="Lemon"/>
                <a:cs typeface="Lemon"/>
                <a:sym typeface="Lemon"/>
              </a:rPr>
              <a:t>4/5</a:t>
            </a:r>
            <a:endParaRPr lang="en-US" sz="2400" b="1" i="1" u="none" dirty="0">
              <a:solidFill>
                <a:srgbClr val="000000"/>
              </a:solidFill>
              <a:latin typeface="Lemon"/>
              <a:ea typeface="Lemon"/>
              <a:cs typeface="Lemon"/>
              <a:sym typeface="Lemon"/>
            </a:endParaRPr>
          </a:p>
        </p:txBody>
      </p:sp>
      <p:sp>
        <p:nvSpPr>
          <p:cNvPr id="249" name="Content Placeholder 2"/>
          <p:cNvSpPr txBox="1">
            <a:spLocks/>
          </p:cNvSpPr>
          <p:nvPr/>
        </p:nvSpPr>
        <p:spPr>
          <a:xfrm>
            <a:off x="482599" y="1398875"/>
            <a:ext cx="8229600" cy="23837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kumimoji="0" lang="en-US" sz="2800" b="0" i="0" u="none" strike="noStrike" kern="1200" cap="none" spc="0" normalizeH="0" baseline="0" noProof="0" dirty="0" smtClean="0">
                <a:ln>
                  <a:noFill/>
                </a:ln>
                <a:solidFill>
                  <a:sysClr val="windowText" lastClr="000000"/>
                </a:solidFill>
                <a:effectLst/>
                <a:uLnTx/>
                <a:uFillTx/>
                <a:latin typeface="Times"/>
                <a:cs typeface="Times"/>
              </a:rPr>
              <a:t>Only consider topology (degree, path, etc.)</a:t>
            </a:r>
          </a:p>
          <a:p>
            <a:pPr marL="457200" lvl="1" indent="0">
              <a:buNone/>
            </a:pPr>
            <a:r>
              <a:rPr lang="en-US" dirty="0" smtClean="0">
                <a:solidFill>
                  <a:sysClr val="windowText" lastClr="000000"/>
                </a:solidFill>
                <a:latin typeface="Times"/>
                <a:cs typeface="Times"/>
              </a:rPr>
              <a:t>Only consider attributes (similarity, distance, etc.)</a:t>
            </a:r>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a:p>
            <a:pPr marL="457200" lvl="1" indent="0">
              <a:buNone/>
            </a:pPr>
            <a:r>
              <a:rPr kumimoji="0" lang="en-US" sz="2800" b="0" i="0" u="none" strike="noStrike" kern="1200" cap="none" spc="0" normalizeH="0" noProof="0" dirty="0" smtClean="0">
                <a:ln>
                  <a:noFill/>
                </a:ln>
                <a:solidFill>
                  <a:sysClr val="windowText" lastClr="000000"/>
                </a:solidFill>
                <a:effectLst/>
                <a:uLnTx/>
                <a:uFillTx/>
                <a:latin typeface="Times"/>
                <a:cs typeface="Times"/>
              </a:rPr>
              <a:t> </a:t>
            </a:r>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p:txBody>
      </p:sp>
      <p:pic>
        <p:nvPicPr>
          <p:cNvPr id="2" name="图片 1"/>
          <p:cNvPicPr>
            <a:picLocks noChangeAspect="1"/>
          </p:cNvPicPr>
          <p:nvPr/>
        </p:nvPicPr>
        <p:blipFill>
          <a:blip r:embed="rId3"/>
          <a:stretch>
            <a:fillRect/>
          </a:stretch>
        </p:blipFill>
        <p:spPr>
          <a:xfrm>
            <a:off x="1094874" y="2819702"/>
            <a:ext cx="6436894" cy="3764196"/>
          </a:xfrm>
          <a:prstGeom prst="rect">
            <a:avLst/>
          </a:prstGeom>
        </p:spPr>
      </p:pic>
      <p:sp>
        <p:nvSpPr>
          <p:cNvPr id="6" name="Shape 103"/>
          <p:cNvSpPr txBox="1"/>
          <p:nvPr/>
        </p:nvSpPr>
        <p:spPr>
          <a:xfrm>
            <a:off x="7964117" y="6260228"/>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6</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2458098"/>
      </p:ext>
    </p:extLst>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13" name="Content Placeholder 2"/>
          <p:cNvSpPr txBox="1">
            <a:spLocks/>
          </p:cNvSpPr>
          <p:nvPr/>
        </p:nvSpPr>
        <p:spPr>
          <a:xfrm>
            <a:off x="402673" y="1357162"/>
            <a:ext cx="8775166" cy="30803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endParaRPr lang="en-US" sz="1600" dirty="0" smtClean="0">
              <a:solidFill>
                <a:sysClr val="windowText" lastClr="000000"/>
              </a:solidFill>
              <a:latin typeface="Times"/>
              <a:cs typeface="Times"/>
            </a:endParaRPr>
          </a:p>
          <a:p>
            <a:pPr>
              <a:buFont typeface="Wingdings" charset="2"/>
              <a:buChar char="§"/>
            </a:pPr>
            <a:r>
              <a:rPr lang="en-US" dirty="0" smtClean="0">
                <a:solidFill>
                  <a:sysClr val="windowText" lastClr="000000"/>
                </a:solidFill>
                <a:latin typeface="Times"/>
                <a:cs typeface="Times"/>
              </a:rPr>
              <a:t>How to deal with massive graph size?</a:t>
            </a:r>
          </a:p>
          <a:p>
            <a:pPr>
              <a:buFont typeface="Wingdings" charset="2"/>
              <a:buChar char="§"/>
            </a:pPr>
            <a:r>
              <a:rPr lang="en-US" dirty="0" smtClean="0">
                <a:solidFill>
                  <a:sysClr val="windowText" lastClr="000000"/>
                </a:solidFill>
                <a:latin typeface="Times"/>
                <a:cs typeface="Times"/>
              </a:rPr>
              <a:t>How to deal with dirty data and missing links? </a:t>
            </a:r>
          </a:p>
          <a:p>
            <a:pPr lvl="1">
              <a:buFont typeface="Wingdings" charset="2"/>
              <a:buChar char="§"/>
            </a:pPr>
            <a:r>
              <a:rPr lang="en-US" dirty="0" smtClean="0">
                <a:solidFill>
                  <a:sysClr val="windowText" lastClr="000000"/>
                </a:solidFill>
                <a:latin typeface="Times"/>
                <a:cs typeface="Times"/>
              </a:rPr>
              <a:t>2.7 hours over graph with 50,000 nodes </a:t>
            </a:r>
          </a:p>
          <a:p>
            <a:pPr lvl="2">
              <a:buFont typeface="Wingdings" charset="2"/>
              <a:buChar char="§"/>
            </a:pPr>
            <a:r>
              <a:rPr lang="en-US" dirty="0" smtClean="0">
                <a:solidFill>
                  <a:sysClr val="windowText" lastClr="000000"/>
                </a:solidFill>
                <a:latin typeface="Times"/>
                <a:cs typeface="Times"/>
              </a:rPr>
              <a:t>MAC[3], CODICIL[4]</a:t>
            </a:r>
          </a:p>
          <a:p>
            <a:pPr lvl="1">
              <a:buFont typeface="Wingdings" charset="2"/>
              <a:buChar char="§"/>
            </a:pPr>
            <a:endParaRPr lang="en-US" dirty="0" smtClean="0">
              <a:solidFill>
                <a:sysClr val="windowText" lastClr="000000"/>
              </a:solidFill>
              <a:latin typeface="Times"/>
              <a:cs typeface="Times"/>
            </a:endParaRPr>
          </a:p>
          <a:p>
            <a:pPr lvl="1"/>
            <a:endParaRPr kumimoji="0" lang="en-US" sz="2800" b="0" i="0" u="none" strike="noStrike" kern="1200" cap="none" spc="0" normalizeH="0" baseline="0" noProof="0" dirty="0" smtClean="0">
              <a:ln>
                <a:noFill/>
              </a:ln>
              <a:solidFill>
                <a:sysClr val="windowText" lastClr="000000"/>
              </a:solidFill>
              <a:effectLst/>
              <a:uLnTx/>
              <a:uFillTx/>
              <a:latin typeface="Times"/>
              <a:cs typeface="Times"/>
            </a:endParaRPr>
          </a:p>
        </p:txBody>
      </p:sp>
      <p:sp>
        <p:nvSpPr>
          <p:cNvPr id="114" name="Shape 138"/>
          <p:cNvSpPr txBox="1"/>
          <p:nvPr/>
        </p:nvSpPr>
        <p:spPr>
          <a:xfrm>
            <a:off x="160839" y="764488"/>
            <a:ext cx="9017000" cy="461962"/>
          </a:xfrm>
          <a:prstGeom prst="rect">
            <a:avLst/>
          </a:prstGeom>
          <a:noFill/>
          <a:ln>
            <a:noFill/>
          </a:ln>
        </p:spPr>
        <p:txBody>
          <a:bodyPr lIns="91425" tIns="45700" rIns="91425" bIns="45700" anchor="t" anchorCtr="0">
            <a:spAutoFit/>
          </a:bodyPr>
          <a:lstStyle/>
          <a:p>
            <a:pPr>
              <a:buClr>
                <a:srgbClr val="000000"/>
              </a:buClr>
              <a:buSzPct val="25000"/>
            </a:pPr>
            <a:r>
              <a:rPr lang="en-US" sz="2400" b="1" i="1" dirty="0" smtClean="0">
                <a:latin typeface="Lemon"/>
                <a:ea typeface="Lemon"/>
                <a:cs typeface="Lemon"/>
                <a:sym typeface="Lemon"/>
              </a:rPr>
              <a:t>Challenges 3: Scalability and “dirty” data </a:t>
            </a:r>
            <a:endParaRPr lang="en-US" sz="2400" b="1" i="1" dirty="0">
              <a:latin typeface="Lemon"/>
              <a:ea typeface="Lemon"/>
              <a:cs typeface="Lemon"/>
              <a:sym typeface="Allerta"/>
            </a:endParaRPr>
          </a:p>
        </p:txBody>
      </p:sp>
      <p:sp>
        <p:nvSpPr>
          <p:cNvPr id="115" name="Shape 133"/>
          <p:cNvSpPr txBox="1"/>
          <p:nvPr/>
        </p:nvSpPr>
        <p:spPr>
          <a:xfrm>
            <a:off x="6204155" y="98425"/>
            <a:ext cx="2973684" cy="461624"/>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Lemon"/>
              <a:buNone/>
            </a:pPr>
            <a:r>
              <a:rPr lang="en-US" sz="2400" b="1" i="1" u="none" dirty="0" smtClean="0">
                <a:solidFill>
                  <a:srgbClr val="000000"/>
                </a:solidFill>
                <a:latin typeface="Lemon"/>
                <a:ea typeface="Lemon"/>
                <a:cs typeface="Lemon"/>
                <a:sym typeface="Lemon"/>
              </a:rPr>
              <a:t>Introduction  </a:t>
            </a:r>
            <a:r>
              <a:rPr lang="en-US" altLang="zh-CN" sz="2400" b="1" i="1" u="none" dirty="0" smtClean="0">
                <a:solidFill>
                  <a:srgbClr val="000000"/>
                </a:solidFill>
                <a:latin typeface="Lemon"/>
                <a:ea typeface="Lemon"/>
                <a:cs typeface="Lemon"/>
                <a:sym typeface="Lemon"/>
              </a:rPr>
              <a:t>5/5</a:t>
            </a:r>
            <a:r>
              <a:rPr lang="en-US" sz="2400" b="1" i="1" u="none" dirty="0" smtClean="0">
                <a:solidFill>
                  <a:srgbClr val="000000"/>
                </a:solidFill>
                <a:latin typeface="Lemon"/>
                <a:ea typeface="Lemon"/>
                <a:cs typeface="Lemon"/>
                <a:sym typeface="Lemon"/>
              </a:rPr>
              <a:t> </a:t>
            </a:r>
            <a:endParaRPr lang="en-US" sz="2400" b="1" i="1" u="none" dirty="0">
              <a:solidFill>
                <a:srgbClr val="000000"/>
              </a:solidFill>
              <a:latin typeface="Lemon"/>
              <a:ea typeface="Lemon"/>
              <a:cs typeface="Lemon"/>
              <a:sym typeface="Lemon"/>
            </a:endParaRPr>
          </a:p>
        </p:txBody>
      </p:sp>
      <p:pic>
        <p:nvPicPr>
          <p:cNvPr id="12" name="Shape 415"/>
          <p:cNvPicPr preferRelativeResize="0"/>
          <p:nvPr/>
        </p:nvPicPr>
        <p:blipFill rotWithShape="1">
          <a:blip r:embed="rId3">
            <a:alphaModFix/>
          </a:blip>
          <a:srcRect/>
          <a:stretch/>
        </p:blipFill>
        <p:spPr>
          <a:xfrm>
            <a:off x="1435100" y="4982410"/>
            <a:ext cx="865187" cy="695325"/>
          </a:xfrm>
          <a:prstGeom prst="rect">
            <a:avLst/>
          </a:prstGeom>
          <a:noFill/>
          <a:ln>
            <a:noFill/>
          </a:ln>
        </p:spPr>
      </p:pic>
      <p:sp>
        <p:nvSpPr>
          <p:cNvPr id="13" name="Shape 416"/>
          <p:cNvSpPr txBox="1"/>
          <p:nvPr/>
        </p:nvSpPr>
        <p:spPr>
          <a:xfrm>
            <a:off x="1333500" y="5590423"/>
            <a:ext cx="1062037" cy="460375"/>
          </a:xfrm>
          <a:prstGeom prst="rect">
            <a:avLst/>
          </a:prstGeom>
          <a:noFill/>
          <a:ln>
            <a:noFill/>
          </a:ln>
        </p:spPr>
        <p:txBody>
          <a:bodyPr lIns="91425" tIns="45700" rIns="91425" bIns="45700" anchor="t"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 social scale </a:t>
            </a:r>
          </a:p>
          <a:p>
            <a:pPr marL="0" marR="0" lvl="0" indent="0" algn="ctr" rtl="0">
              <a:lnSpc>
                <a:spcPct val="100000"/>
              </a:lnSpc>
              <a:spcBef>
                <a:spcPts val="0"/>
              </a:spcBef>
              <a:spcAft>
                <a:spcPts val="0"/>
              </a:spcAft>
              <a:buClr>
                <a:srgbClr val="000000"/>
              </a:buClr>
              <a:buSzPct val="25000"/>
              <a:buFont typeface="Arial"/>
              <a:buNone/>
            </a:pPr>
            <a:r>
              <a:rPr lang="en-US" sz="1200" b="0" i="0" u="none">
                <a:solidFill>
                  <a:srgbClr val="000000"/>
                </a:solidFill>
                <a:latin typeface="Arial"/>
                <a:ea typeface="Arial"/>
                <a:cs typeface="Arial"/>
                <a:sym typeface="Arial"/>
              </a:rPr>
              <a:t>100B (10</a:t>
            </a:r>
            <a:r>
              <a:rPr lang="en-US" sz="1200" b="0" i="0" u="none" baseline="30000">
                <a:solidFill>
                  <a:srgbClr val="000000"/>
                </a:solidFill>
                <a:latin typeface="Arial"/>
                <a:ea typeface="Arial"/>
                <a:cs typeface="Arial"/>
                <a:sym typeface="Arial"/>
              </a:rPr>
              <a:t>11</a:t>
            </a:r>
            <a:r>
              <a:rPr lang="en-US" sz="1200" b="0" i="0" u="none">
                <a:solidFill>
                  <a:srgbClr val="000000"/>
                </a:solidFill>
                <a:latin typeface="Arial"/>
                <a:ea typeface="Arial"/>
                <a:cs typeface="Arial"/>
                <a:sym typeface="Arial"/>
              </a:rPr>
              <a:t>)</a:t>
            </a:r>
          </a:p>
        </p:txBody>
      </p:sp>
      <p:sp>
        <p:nvSpPr>
          <p:cNvPr id="14" name="Shape 417"/>
          <p:cNvSpPr txBox="1"/>
          <p:nvPr/>
        </p:nvSpPr>
        <p:spPr>
          <a:xfrm>
            <a:off x="3106736" y="5869823"/>
            <a:ext cx="1019174" cy="522287"/>
          </a:xfrm>
          <a:prstGeom prst="rect">
            <a:avLst/>
          </a:prstGeom>
          <a:noFill/>
          <a:ln>
            <a:noFill/>
          </a:ln>
        </p:spPr>
        <p:txBody>
          <a:bodyPr lIns="91425" tIns="45700" rIns="91425" bIns="45700" anchor="t" anchorCtr="0">
            <a:sp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Web scale </a:t>
            </a:r>
          </a:p>
          <a:p>
            <a:pPr marL="0" marR="0" lvl="0" indent="0" algn="ctr" rtl="0">
              <a:lnSpc>
                <a:spcPct val="100000"/>
              </a:lnSpc>
              <a:spcBef>
                <a:spcPts val="0"/>
              </a:spcBef>
              <a:spcAft>
                <a:spcPts val="0"/>
              </a:spcAft>
              <a:buClr>
                <a:srgbClr val="000000"/>
              </a:buClr>
              <a:buSzPct val="25000"/>
              <a:buFont typeface="Arial"/>
              <a:buNone/>
            </a:pPr>
            <a:r>
              <a:rPr lang="en-US" sz="1400" b="0" i="0" u="none">
                <a:solidFill>
                  <a:srgbClr val="000000"/>
                </a:solidFill>
                <a:latin typeface="Arial"/>
                <a:ea typeface="Arial"/>
                <a:cs typeface="Arial"/>
                <a:sym typeface="Arial"/>
              </a:rPr>
              <a:t>1T (10</a:t>
            </a:r>
            <a:r>
              <a:rPr lang="en-US" sz="1400" b="0" i="0" u="none" baseline="30000">
                <a:solidFill>
                  <a:srgbClr val="000000"/>
                </a:solidFill>
                <a:latin typeface="Arial"/>
                <a:ea typeface="Arial"/>
                <a:cs typeface="Arial"/>
                <a:sym typeface="Arial"/>
              </a:rPr>
              <a:t>12</a:t>
            </a:r>
            <a:r>
              <a:rPr lang="en-US" sz="1400" b="0" i="0" u="none">
                <a:solidFill>
                  <a:srgbClr val="000000"/>
                </a:solidFill>
                <a:latin typeface="Arial"/>
                <a:ea typeface="Arial"/>
                <a:cs typeface="Arial"/>
                <a:sym typeface="Arial"/>
              </a:rPr>
              <a:t>)</a:t>
            </a:r>
          </a:p>
        </p:txBody>
      </p:sp>
      <p:sp>
        <p:nvSpPr>
          <p:cNvPr id="15" name="Shape 418"/>
          <p:cNvSpPr/>
          <p:nvPr/>
        </p:nvSpPr>
        <p:spPr>
          <a:xfrm>
            <a:off x="2341562" y="5207835"/>
            <a:ext cx="320675" cy="254000"/>
          </a:xfrm>
          <a:prstGeom prst="rightArrow">
            <a:avLst>
              <a:gd name="adj1" fmla="val 13029"/>
              <a:gd name="adj2" fmla="val 50000"/>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cxnSp>
        <p:nvCxnSpPr>
          <p:cNvPr id="16" name="Shape 419"/>
          <p:cNvCxnSpPr/>
          <p:nvPr/>
        </p:nvCxnSpPr>
        <p:spPr>
          <a:xfrm rot="10800000" flipH="1">
            <a:off x="506412" y="6743302"/>
            <a:ext cx="7959725" cy="47625"/>
          </a:xfrm>
          <a:prstGeom prst="straightConnector1">
            <a:avLst/>
          </a:prstGeom>
          <a:noFill/>
          <a:ln w="38100" cap="flat" cmpd="sng">
            <a:solidFill>
              <a:srgbClr val="0C97FF"/>
            </a:solidFill>
            <a:prstDash val="solid"/>
            <a:miter/>
            <a:headEnd type="none" w="med" len="med"/>
            <a:tailEnd type="triangle" w="lg" len="lg"/>
          </a:ln>
          <a:effectLst>
            <a:outerShdw blurRad="63500" dist="23000" dir="5400000">
              <a:srgbClr val="808080">
                <a:alpha val="34901"/>
              </a:srgbClr>
            </a:outerShdw>
          </a:effectLst>
        </p:spPr>
      </p:cxnSp>
      <p:sp>
        <p:nvSpPr>
          <p:cNvPr id="18" name="Shape 421"/>
          <p:cNvSpPr/>
          <p:nvPr/>
        </p:nvSpPr>
        <p:spPr>
          <a:xfrm>
            <a:off x="1071562" y="5268160"/>
            <a:ext cx="257175" cy="114300"/>
          </a:xfrm>
          <a:prstGeom prst="rightArrow">
            <a:avLst>
              <a:gd name="adj1" fmla="val 16768"/>
              <a:gd name="adj2" fmla="val 50000"/>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pic>
        <p:nvPicPr>
          <p:cNvPr id="19" name="Shape 422"/>
          <p:cNvPicPr preferRelativeResize="0"/>
          <p:nvPr/>
        </p:nvPicPr>
        <p:blipFill rotWithShape="1">
          <a:blip r:embed="rId4">
            <a:alphaModFix/>
          </a:blip>
          <a:srcRect/>
          <a:stretch/>
        </p:blipFill>
        <p:spPr>
          <a:xfrm>
            <a:off x="2700337" y="4563310"/>
            <a:ext cx="1931987" cy="1450975"/>
          </a:xfrm>
          <a:prstGeom prst="ellipse">
            <a:avLst/>
          </a:prstGeom>
          <a:noFill/>
          <a:ln>
            <a:noFill/>
          </a:ln>
          <a:effectLst>
            <a:softEdge rad="112500"/>
          </a:effectLst>
        </p:spPr>
      </p:pic>
      <p:sp>
        <p:nvSpPr>
          <p:cNvPr id="20" name="Shape 423"/>
          <p:cNvSpPr txBox="1"/>
          <p:nvPr/>
        </p:nvSpPr>
        <p:spPr>
          <a:xfrm>
            <a:off x="391727" y="5352298"/>
            <a:ext cx="889000" cy="476250"/>
          </a:xfrm>
          <a:prstGeom prst="rect">
            <a:avLst/>
          </a:prstGeom>
          <a:noFill/>
          <a:ln>
            <a:noFill/>
          </a:ln>
        </p:spPr>
        <p:txBody>
          <a:bodyPr lIns="91425" tIns="45700" rIns="91425" bIns="45700" anchor="t" anchorCtr="0">
            <a:spAutoFit/>
          </a:bodyPr>
          <a:lstStyle/>
          <a:p>
            <a:pPr marL="0" marR="0" lvl="0" indent="0" algn="ctr" rtl="0">
              <a:lnSpc>
                <a:spcPct val="100000"/>
              </a:lnSpc>
              <a:spcBef>
                <a:spcPts val="0"/>
              </a:spcBef>
              <a:spcAft>
                <a:spcPts val="0"/>
              </a:spcAft>
              <a:buClr>
                <a:schemeClr val="lt1"/>
              </a:buClr>
              <a:buFont typeface="Arial"/>
              <a:buNone/>
            </a:pPr>
            <a:endParaRPr sz="1400" b="0" i="0" u="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25000"/>
              <a:buFont typeface="Arial"/>
              <a:buNone/>
            </a:pPr>
            <a:r>
              <a:rPr lang="en-US" sz="1100" b="0" i="0" u="none" dirty="0">
                <a:solidFill>
                  <a:srgbClr val="000000"/>
                </a:solidFill>
                <a:latin typeface="Arial"/>
                <a:ea typeface="Arial"/>
                <a:cs typeface="Arial"/>
                <a:sym typeface="Arial"/>
              </a:rPr>
              <a:t>100M(10</a:t>
            </a:r>
            <a:r>
              <a:rPr lang="en-US" sz="1100" b="0" i="0" u="none" baseline="30000" dirty="0">
                <a:solidFill>
                  <a:srgbClr val="000000"/>
                </a:solidFill>
                <a:latin typeface="Arial"/>
                <a:ea typeface="Arial"/>
                <a:cs typeface="Arial"/>
                <a:sym typeface="Arial"/>
              </a:rPr>
              <a:t>8</a:t>
            </a:r>
            <a:r>
              <a:rPr lang="en-US" sz="1100" b="0" i="0" u="none" dirty="0">
                <a:solidFill>
                  <a:srgbClr val="000000"/>
                </a:solidFill>
                <a:latin typeface="Arial"/>
                <a:ea typeface="Arial"/>
                <a:cs typeface="Arial"/>
                <a:sym typeface="Arial"/>
              </a:rPr>
              <a:t>)</a:t>
            </a:r>
          </a:p>
        </p:txBody>
      </p:sp>
      <p:pic>
        <p:nvPicPr>
          <p:cNvPr id="21" name="Shape 424"/>
          <p:cNvPicPr preferRelativeResize="0"/>
          <p:nvPr/>
        </p:nvPicPr>
        <p:blipFill rotWithShape="1">
          <a:blip r:embed="rId5">
            <a:alphaModFix/>
          </a:blip>
          <a:srcRect/>
          <a:stretch/>
        </p:blipFill>
        <p:spPr>
          <a:xfrm>
            <a:off x="647700" y="5249110"/>
            <a:ext cx="222250" cy="206375"/>
          </a:xfrm>
          <a:prstGeom prst="rect">
            <a:avLst/>
          </a:prstGeom>
          <a:noFill/>
          <a:ln>
            <a:noFill/>
          </a:ln>
        </p:spPr>
      </p:pic>
      <p:pic>
        <p:nvPicPr>
          <p:cNvPr id="22" name="Shape 425"/>
          <p:cNvPicPr preferRelativeResize="0"/>
          <p:nvPr/>
        </p:nvPicPr>
        <p:blipFill rotWithShape="1">
          <a:blip r:embed="rId6">
            <a:alphaModFix/>
          </a:blip>
          <a:srcRect/>
          <a:stretch/>
        </p:blipFill>
        <p:spPr>
          <a:xfrm>
            <a:off x="5543197" y="4310897"/>
            <a:ext cx="2872302" cy="2143125"/>
          </a:xfrm>
          <a:prstGeom prst="rect">
            <a:avLst/>
          </a:prstGeom>
          <a:noFill/>
          <a:ln>
            <a:noFill/>
          </a:ln>
        </p:spPr>
      </p:pic>
      <p:sp>
        <p:nvSpPr>
          <p:cNvPr id="23" name="Shape 426"/>
          <p:cNvSpPr/>
          <p:nvPr/>
        </p:nvSpPr>
        <p:spPr>
          <a:xfrm>
            <a:off x="4659311" y="5071309"/>
            <a:ext cx="385762" cy="503237"/>
          </a:xfrm>
          <a:prstGeom prst="rightArrow">
            <a:avLst>
              <a:gd name="adj1" fmla="val 10302"/>
              <a:gd name="adj2" fmla="val 50000"/>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lt1"/>
              </a:solidFill>
              <a:latin typeface="Arial"/>
              <a:ea typeface="Arial"/>
              <a:cs typeface="Arial"/>
              <a:sym typeface="Arial"/>
            </a:endParaRPr>
          </a:p>
        </p:txBody>
      </p:sp>
      <p:sp>
        <p:nvSpPr>
          <p:cNvPr id="24" name="Shape 428"/>
          <p:cNvSpPr txBox="1"/>
          <p:nvPr/>
        </p:nvSpPr>
        <p:spPr>
          <a:xfrm>
            <a:off x="5994927" y="6404634"/>
            <a:ext cx="2057399" cy="307975"/>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dirty="0">
                <a:solidFill>
                  <a:srgbClr val="000000"/>
                </a:solidFill>
                <a:latin typeface="Arial"/>
                <a:ea typeface="Arial"/>
                <a:cs typeface="Arial"/>
                <a:sym typeface="Arial"/>
              </a:rPr>
              <a:t>brain scale, 100T (10</a:t>
            </a:r>
            <a:r>
              <a:rPr lang="en-US" sz="1400" b="0" i="0" u="none" baseline="30000" dirty="0">
                <a:solidFill>
                  <a:srgbClr val="000000"/>
                </a:solidFill>
                <a:latin typeface="Arial"/>
                <a:ea typeface="Arial"/>
                <a:cs typeface="Arial"/>
                <a:sym typeface="Arial"/>
              </a:rPr>
              <a:t>14</a:t>
            </a:r>
            <a:r>
              <a:rPr lang="en-US" sz="1400" b="0" i="0" u="none" dirty="0">
                <a:solidFill>
                  <a:srgbClr val="000000"/>
                </a:solidFill>
                <a:latin typeface="Arial"/>
                <a:ea typeface="Arial"/>
                <a:cs typeface="Arial"/>
                <a:sym typeface="Arial"/>
              </a:rPr>
              <a:t>)</a:t>
            </a:r>
          </a:p>
        </p:txBody>
      </p:sp>
      <p:sp>
        <p:nvSpPr>
          <p:cNvPr id="17" name="Shape 103"/>
          <p:cNvSpPr txBox="1"/>
          <p:nvPr/>
        </p:nvSpPr>
        <p:spPr>
          <a:xfrm>
            <a:off x="8628767" y="6250985"/>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smtClean="0">
                <a:solidFill>
                  <a:schemeClr val="dk1"/>
                </a:solidFill>
              </a:rPr>
              <a:t>7</a:t>
            </a:r>
            <a:endParaRPr lang="en-US" sz="2400" b="0" i="0" u="none" strike="noStrike" cap="none" dirty="0">
              <a:solidFill>
                <a:schemeClr val="dk1"/>
              </a:solidFill>
              <a:latin typeface="Arial"/>
              <a:ea typeface="Arial"/>
              <a:cs typeface="Arial"/>
              <a:sym typeface="Arial"/>
            </a:endParaRPr>
          </a:p>
        </p:txBody>
      </p:sp>
    </p:spTree>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517525" y="830261"/>
            <a:ext cx="7551737" cy="769937"/>
          </a:xfrm>
          <a:prstGeom prst="rect">
            <a:avLst/>
          </a:prstGeom>
          <a:noFill/>
          <a:ln>
            <a:noFill/>
          </a:ln>
        </p:spPr>
        <p:txBody>
          <a:bodyPr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Arial"/>
              <a:buNone/>
            </a:pPr>
            <a:r>
              <a:rPr lang="en-US" sz="4400" b="0" i="0" u="none" strike="noStrike" cap="none">
                <a:solidFill>
                  <a:srgbClr val="FF0000"/>
                </a:solidFill>
                <a:latin typeface="Arial"/>
                <a:ea typeface="Arial"/>
                <a:cs typeface="Arial"/>
                <a:sym typeface="Arial"/>
              </a:rPr>
              <a:t>Outline</a:t>
            </a:r>
          </a:p>
        </p:txBody>
      </p:sp>
      <p:sp>
        <p:nvSpPr>
          <p:cNvPr id="4" name="Shape 103"/>
          <p:cNvSpPr txBox="1"/>
          <p:nvPr/>
        </p:nvSpPr>
        <p:spPr>
          <a:xfrm>
            <a:off x="898524" y="1919286"/>
            <a:ext cx="7802415" cy="4154943"/>
          </a:xfrm>
          <a:prstGeom prst="rect">
            <a:avLst/>
          </a:prstGeom>
          <a:noFill/>
          <a:ln>
            <a:noFill/>
          </a:ln>
        </p:spPr>
        <p:txBody>
          <a:bodyPr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ct val="100000"/>
              <a:buFont typeface="Noto Sans Symbols"/>
              <a:buChar char="❑"/>
            </a:pPr>
            <a:r>
              <a:rPr lang="en-US" sz="2400" b="0" i="0" u="none" strike="noStrike" cap="none" dirty="0" smtClean="0">
                <a:solidFill>
                  <a:srgbClr val="FF0000"/>
                </a:solidFill>
                <a:latin typeface="Arial"/>
                <a:ea typeface="Arial"/>
                <a:cs typeface="Arial"/>
                <a:sym typeface="Arial"/>
              </a:rPr>
              <a:t>Introduction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dirty="0">
              <a:solidFill>
                <a:srgbClr val="FF0000"/>
              </a:solidFill>
            </a:endParaRPr>
          </a:p>
          <a:p>
            <a:pPr marL="285750" lvl="0" indent="-285750">
              <a:buClr>
                <a:srgbClr val="000000"/>
              </a:buClr>
              <a:buSzPct val="100000"/>
              <a:buFont typeface="Noto Sans Symbols"/>
              <a:buChar char="❑"/>
            </a:pPr>
            <a:r>
              <a:rPr lang="en-US" sz="2400" dirty="0"/>
              <a:t>Paper </a:t>
            </a:r>
            <a:r>
              <a:rPr lang="en-US" sz="2400" dirty="0" smtClean="0"/>
              <a:t>summary(CESNA[1])</a:t>
            </a:r>
            <a:endParaRPr lang="en-US" sz="2400" dirty="0"/>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Survey on community detection in attributed networks</a:t>
            </a:r>
          </a:p>
          <a:p>
            <a:pPr lvl="0">
              <a:buClr>
                <a:srgbClr val="000000"/>
              </a:buClr>
              <a:buSzPct val="100000"/>
            </a:pPr>
            <a:endParaRPr lang="en-US" sz="2400" dirty="0"/>
          </a:p>
          <a:p>
            <a:pPr marL="285750" lvl="0" indent="-285750">
              <a:buClr>
                <a:srgbClr val="000000"/>
              </a:buClr>
              <a:buSzPct val="100000"/>
              <a:buFont typeface="Noto Sans Symbols"/>
              <a:buChar char="❑"/>
            </a:pPr>
            <a:r>
              <a:rPr lang="en-US" sz="2400" dirty="0"/>
              <a:t>Attribute-driven backbone discovery</a:t>
            </a:r>
          </a:p>
          <a:p>
            <a:pPr marL="285750" lvl="0" indent="-285750">
              <a:buClr>
                <a:srgbClr val="FFFFFF"/>
              </a:buClr>
            </a:pPr>
            <a:endParaRPr lang="en-US" sz="2400" dirty="0"/>
          </a:p>
          <a:p>
            <a:pPr marL="285750" lvl="0" indent="-285750">
              <a:buClr>
                <a:srgbClr val="000000"/>
              </a:buClr>
              <a:buSzPct val="100000"/>
              <a:buFont typeface="Noto Sans Symbols"/>
              <a:buChar char="❑"/>
            </a:pPr>
            <a:r>
              <a:rPr lang="en-US" sz="2400" dirty="0"/>
              <a:t>Conclusion</a:t>
            </a:r>
          </a:p>
          <a:p>
            <a:pPr marL="285750" marR="0" lvl="0" indent="-285750" algn="l" rtl="0">
              <a:lnSpc>
                <a:spcPct val="100000"/>
              </a:lnSpc>
              <a:spcBef>
                <a:spcPts val="0"/>
              </a:spcBef>
              <a:spcAft>
                <a:spcPts val="0"/>
              </a:spcAft>
              <a:buClr>
                <a:schemeClr val="dk1"/>
              </a:buClr>
              <a:buSzPct val="100000"/>
              <a:buFont typeface="Noto Sans Symbols"/>
              <a:buChar char="❑"/>
            </a:pPr>
            <a:endParaRPr lang="en-US" sz="2400" b="0" i="0" u="none" strike="noStrike" cap="none" dirty="0">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Font typeface="Noto Sans Symbols"/>
              <a:buNone/>
            </a:pPr>
            <a:endParaRPr sz="2400" b="0" i="0" u="none" strike="noStrike" cap="none" dirty="0">
              <a:solidFill>
                <a:schemeClr val="dk1"/>
              </a:solidFill>
              <a:latin typeface="Arial"/>
              <a:ea typeface="Arial"/>
              <a:cs typeface="Arial"/>
              <a:sym typeface="Arial"/>
            </a:endParaRPr>
          </a:p>
        </p:txBody>
      </p:sp>
      <p:sp>
        <p:nvSpPr>
          <p:cNvPr id="5" name="Shape 103"/>
          <p:cNvSpPr txBox="1"/>
          <p:nvPr/>
        </p:nvSpPr>
        <p:spPr>
          <a:xfrm>
            <a:off x="8628767" y="6250985"/>
            <a:ext cx="686723" cy="461624"/>
          </a:xfrm>
          <a:prstGeom prst="rect">
            <a:avLst/>
          </a:prstGeom>
          <a:noFill/>
          <a:ln>
            <a:noFill/>
          </a:ln>
        </p:spPr>
        <p:txBody>
          <a:bodyPr wrap="square" lIns="91425" tIns="45700" rIns="91425" bIns="45700" anchor="t" anchorCtr="0">
            <a:spAutoFit/>
          </a:bodyPr>
          <a:lstStyle/>
          <a:p>
            <a:pPr marR="0" lvl="0" algn="l" rtl="0">
              <a:lnSpc>
                <a:spcPct val="100000"/>
              </a:lnSpc>
              <a:spcBef>
                <a:spcPts val="0"/>
              </a:spcBef>
              <a:spcAft>
                <a:spcPts val="0"/>
              </a:spcAft>
              <a:buClr>
                <a:schemeClr val="dk1"/>
              </a:buClr>
              <a:buSzPct val="100000"/>
            </a:pPr>
            <a:r>
              <a:rPr lang="en-US" altLang="zh-CN" sz="2400" dirty="0">
                <a:solidFill>
                  <a:schemeClr val="dk1"/>
                </a:solidFill>
              </a:rPr>
              <a:t>8</a:t>
            </a:r>
            <a:endParaRPr lang="en-US"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7678858"/>
      </p:ext>
    </p:extLst>
  </p:cSld>
  <p:clrMapOvr>
    <a:masterClrMapping/>
  </p:clrMapOvr>
  <p:transition>
    <p:randomBar dir="vert"/>
  </p:transition>
  <p:timing>
    <p:tnLst>
      <p:par>
        <p:cTn id="1" dur="indefinite" restart="never" nodeType="tmRoot"/>
      </p:par>
    </p:tnLst>
  </p:timing>
</p:sld>
</file>

<file path=ppt/theme/theme1.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6547</TotalTime>
  <Words>4184</Words>
  <Application>Microsoft Office PowerPoint</Application>
  <PresentationFormat>全屏显示(4:3)</PresentationFormat>
  <Paragraphs>690</Paragraphs>
  <Slides>56</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Allerta</vt:lpstr>
      <vt:lpstr>Lemon</vt:lpstr>
      <vt:lpstr>Noto Sans Symbols</vt:lpstr>
      <vt:lpstr>新細明體</vt:lpstr>
      <vt:lpstr>宋体</vt:lpstr>
      <vt:lpstr>Arial</vt:lpstr>
      <vt:lpstr>Cambria Math</vt:lpstr>
      <vt:lpstr>Times</vt:lpstr>
      <vt:lpstr>Times New Roman</vt:lpstr>
      <vt:lpstr>Wingdings</vt:lpstr>
      <vt:lpstr>Default Design</vt:lpstr>
      <vt:lpstr>Community Detection In Attributed Graphs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stream mining</dc:title>
  <cp:lastModifiedBy>Yue Wu</cp:lastModifiedBy>
  <cp:revision>402</cp:revision>
  <dcterms:modified xsi:type="dcterms:W3CDTF">2019-05-10T23:56:11Z</dcterms:modified>
</cp:coreProperties>
</file>